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257" r:id="rId3"/>
    <p:sldId id="260" r:id="rId4"/>
    <p:sldId id="261" r:id="rId5"/>
    <p:sldId id="258" r:id="rId6"/>
    <p:sldId id="259" r:id="rId7"/>
    <p:sldId id="262" r:id="rId8"/>
    <p:sldId id="263" r:id="rId9"/>
    <p:sldId id="264" r:id="rId10"/>
    <p:sldId id="266" r:id="rId11"/>
    <p:sldId id="267" r:id="rId12"/>
    <p:sldId id="268" r:id="rId13"/>
    <p:sldId id="276" r:id="rId14"/>
    <p:sldId id="277" r:id="rId15"/>
    <p:sldId id="278" r:id="rId16"/>
    <p:sldId id="279" r:id="rId17"/>
    <p:sldId id="280" r:id="rId18"/>
    <p:sldId id="281" r:id="rId19"/>
    <p:sldId id="282" r:id="rId20"/>
    <p:sldId id="269" r:id="rId21"/>
    <p:sldId id="270" r:id="rId22"/>
    <p:sldId id="271" r:id="rId23"/>
    <p:sldId id="272" r:id="rId24"/>
    <p:sldId id="273" r:id="rId25"/>
    <p:sldId id="274" r:id="rId26"/>
    <p:sldId id="275" r:id="rId27"/>
    <p:sldId id="283" r:id="rId28"/>
    <p:sldId id="315" r:id="rId29"/>
    <p:sldId id="316" r:id="rId30"/>
    <p:sldId id="317" r:id="rId31"/>
    <p:sldId id="318" r:id="rId32"/>
    <p:sldId id="319" r:id="rId33"/>
    <p:sldId id="320" r:id="rId34"/>
    <p:sldId id="321" r:id="rId35"/>
    <p:sldId id="323" r:id="rId36"/>
    <p:sldId id="322" r:id="rId37"/>
    <p:sldId id="324" r:id="rId38"/>
    <p:sldId id="325"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26"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2" r:id="rId85"/>
    <p:sldId id="351" r:id="rId86"/>
    <p:sldId id="354" r:id="rId87"/>
    <p:sldId id="353" r:id="rId88"/>
    <p:sldId id="355" r:id="rId89"/>
    <p:sldId id="356" r:id="rId90"/>
    <p:sldId id="357" r:id="rId91"/>
    <p:sldId id="358" r:id="rId92"/>
    <p:sldId id="361" r:id="rId93"/>
    <p:sldId id="284" r:id="rId94"/>
    <p:sldId id="285" r:id="rId95"/>
    <p:sldId id="287" r:id="rId96"/>
    <p:sldId id="286" r:id="rId97"/>
    <p:sldId id="288" r:id="rId98"/>
    <p:sldId id="289" r:id="rId99"/>
    <p:sldId id="291" r:id="rId100"/>
    <p:sldId id="290" r:id="rId101"/>
    <p:sldId id="363" r:id="rId102"/>
    <p:sldId id="364" r:id="rId103"/>
    <p:sldId id="365" r:id="rId104"/>
    <p:sldId id="366" r:id="rId105"/>
    <p:sldId id="367" r:id="rId106"/>
    <p:sldId id="362" r:id="rId107"/>
    <p:sldId id="359" r:id="rId108"/>
    <p:sldId id="360" r:id="rId109"/>
    <p:sldId id="368" r:id="rId11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20"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1FA69D-AEBF-4BD5-8D22-A82378FC20DA}" type="datetimeFigureOut">
              <a:rPr lang="pt-BR" smtClean="0"/>
              <a:pPr/>
              <a:t>17/06/2025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C6EE23-62C3-490D-9A7D-4547F605FEFE}" type="slidenum">
              <a:rPr lang="pt-BR" smtClean="0"/>
              <a:pPr/>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smtClean="0"/>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B98C1EC0-DF2B-4B91-9407-C3B65BB953C6}" type="datetime1">
              <a:rPr lang="pt-BR" smtClean="0"/>
              <a:pPr/>
              <a:t>17/06/2025</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r>
              <a:rPr lang="pt-BR" smtClean="0"/>
              <a:t>Prof. Gabriel França</a:t>
            </a:r>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F514C1A1-C4E3-4B8D-80A1-DE9865941B51}"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C4C314DE-AFAF-4E21-94F2-71482BB4FAC3}" type="datetime1">
              <a:rPr lang="pt-BR" smtClean="0"/>
              <a:pPr/>
              <a:t>17/06/2025</a:t>
            </a:fld>
            <a:endParaRPr lang="pt-BR"/>
          </a:p>
        </p:txBody>
      </p:sp>
      <p:sp>
        <p:nvSpPr>
          <p:cNvPr id="5" name="Espaço Reservado para Rodapé 4"/>
          <p:cNvSpPr>
            <a:spLocks noGrp="1"/>
          </p:cNvSpPr>
          <p:nvPr>
            <p:ph type="ftr" sz="quarter" idx="11"/>
          </p:nvPr>
        </p:nvSpPr>
        <p:spPr/>
        <p:txBody>
          <a:bodyPr/>
          <a:lstStyle>
            <a:extLst/>
          </a:lstStyle>
          <a:p>
            <a:r>
              <a:rPr lang="pt-BR" smtClean="0"/>
              <a:t>Prof. Gabriel França</a:t>
            </a:r>
            <a:endParaRPr lang="pt-BR"/>
          </a:p>
        </p:txBody>
      </p:sp>
      <p:sp>
        <p:nvSpPr>
          <p:cNvPr id="6" name="Espaço Reservado para Número de Slide 5"/>
          <p:cNvSpPr>
            <a:spLocks noGrp="1"/>
          </p:cNvSpPr>
          <p:nvPr>
            <p:ph type="sldNum" sz="quarter" idx="12"/>
          </p:nvPr>
        </p:nvSpPr>
        <p:spPr/>
        <p:txBody>
          <a:bodyPr/>
          <a:lstStyle>
            <a:extLst/>
          </a:lstStyle>
          <a:p>
            <a:fld id="{F514C1A1-C4E3-4B8D-80A1-DE9865941B51}"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extLst/>
          </a:lstStyle>
          <a:p>
            <a:r>
              <a:rPr kumimoji="0" lang="pt-BR" smtClean="0"/>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9A20438E-30DD-4408-B2D9-4B7E60D0C9FD}" type="datetime1">
              <a:rPr lang="pt-BR" smtClean="0"/>
              <a:pPr/>
              <a:t>17/06/2025</a:t>
            </a:fld>
            <a:endParaRPr lang="pt-BR"/>
          </a:p>
        </p:txBody>
      </p:sp>
      <p:sp>
        <p:nvSpPr>
          <p:cNvPr id="5" name="Espaço Reservado para Rodapé 4"/>
          <p:cNvSpPr>
            <a:spLocks noGrp="1"/>
          </p:cNvSpPr>
          <p:nvPr>
            <p:ph type="ftr" sz="quarter" idx="11"/>
          </p:nvPr>
        </p:nvSpPr>
        <p:spPr/>
        <p:txBody>
          <a:bodyPr/>
          <a:lstStyle>
            <a:extLst/>
          </a:lstStyle>
          <a:p>
            <a:r>
              <a:rPr lang="pt-BR" smtClean="0"/>
              <a:t>Prof. Gabriel França</a:t>
            </a:r>
            <a:endParaRPr lang="pt-BR"/>
          </a:p>
        </p:txBody>
      </p:sp>
      <p:sp>
        <p:nvSpPr>
          <p:cNvPr id="6" name="Espaço Reservado para Número de Slide 5"/>
          <p:cNvSpPr>
            <a:spLocks noGrp="1"/>
          </p:cNvSpPr>
          <p:nvPr>
            <p:ph type="sldNum" sz="quarter" idx="12"/>
          </p:nvPr>
        </p:nvSpPr>
        <p:spPr/>
        <p:txBody>
          <a:bodyPr/>
          <a:lstStyle>
            <a:extLst/>
          </a:lstStyle>
          <a:p>
            <a:fld id="{F514C1A1-C4E3-4B8D-80A1-DE9865941B51}"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extLst/>
          </a:lstStyle>
          <a:p>
            <a:fld id="{9E7AD514-8B28-4682-AE52-5C7AB949BA5B}" type="datetime1">
              <a:rPr lang="pt-BR" smtClean="0"/>
              <a:pPr/>
              <a:t>17/06/2025</a:t>
            </a:fld>
            <a:endParaRPr lang="pt-BR"/>
          </a:p>
        </p:txBody>
      </p:sp>
      <p:sp>
        <p:nvSpPr>
          <p:cNvPr id="5" name="Espaço Reservado para Rodapé 4"/>
          <p:cNvSpPr>
            <a:spLocks noGrp="1"/>
          </p:cNvSpPr>
          <p:nvPr>
            <p:ph type="ftr" sz="quarter" idx="11"/>
          </p:nvPr>
        </p:nvSpPr>
        <p:spPr/>
        <p:txBody>
          <a:bodyPr/>
          <a:lstStyle>
            <a:extLst/>
          </a:lstStyle>
          <a:p>
            <a:r>
              <a:rPr lang="pt-BR" smtClean="0"/>
              <a:t>Prof. Gabriel França</a:t>
            </a:r>
            <a:endParaRPr lang="pt-BR"/>
          </a:p>
        </p:txBody>
      </p:sp>
      <p:sp>
        <p:nvSpPr>
          <p:cNvPr id="6" name="Espaço Reservado para Número de Slide 5"/>
          <p:cNvSpPr>
            <a:spLocks noGrp="1"/>
          </p:cNvSpPr>
          <p:nvPr>
            <p:ph type="sldNum" sz="quarter" idx="12"/>
          </p:nvPr>
        </p:nvSpPr>
        <p:spPr/>
        <p:txBody>
          <a:bodyPr/>
          <a:lstStyle>
            <a:extLst/>
          </a:lstStyle>
          <a:p>
            <a:fld id="{F514C1A1-C4E3-4B8D-80A1-DE9865941B51}" type="slidenum">
              <a:rPr lang="pt-BR" smtClean="0"/>
              <a:pPr/>
              <a:t>‹nº›</a:t>
            </a:fld>
            <a:endParaRPr lang="pt-BR"/>
          </a:p>
        </p:txBody>
      </p:sp>
      <p:sp>
        <p:nvSpPr>
          <p:cNvPr id="7" name="Título 6"/>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Ref idx="1002">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smtClean="0"/>
              <a:t>Clique para editar os estilos do texto mestre</a:t>
            </a:r>
          </a:p>
        </p:txBody>
      </p:sp>
      <p:sp>
        <p:nvSpPr>
          <p:cNvPr id="4" name="Espaço Reservado para Data 3"/>
          <p:cNvSpPr>
            <a:spLocks noGrp="1"/>
          </p:cNvSpPr>
          <p:nvPr>
            <p:ph type="dt" sz="half" idx="10"/>
          </p:nvPr>
        </p:nvSpPr>
        <p:spPr/>
        <p:txBody>
          <a:bodyPr/>
          <a:lstStyle>
            <a:extLst/>
          </a:lstStyle>
          <a:p>
            <a:fld id="{54EFE2C7-5D37-4999-8AE8-D17772EA997C}" type="datetime1">
              <a:rPr lang="pt-BR" smtClean="0"/>
              <a:pPr/>
              <a:t>17/06/2025</a:t>
            </a:fld>
            <a:endParaRPr lang="pt-BR"/>
          </a:p>
        </p:txBody>
      </p:sp>
      <p:sp>
        <p:nvSpPr>
          <p:cNvPr id="5" name="Espaço Reservado para Rodapé 4"/>
          <p:cNvSpPr>
            <a:spLocks noGrp="1"/>
          </p:cNvSpPr>
          <p:nvPr>
            <p:ph type="ftr" sz="quarter" idx="11"/>
          </p:nvPr>
        </p:nvSpPr>
        <p:spPr/>
        <p:txBody>
          <a:bodyPr/>
          <a:lstStyle>
            <a:extLst/>
          </a:lstStyle>
          <a:p>
            <a:r>
              <a:rPr lang="pt-BR" smtClean="0"/>
              <a:t>Prof. Gabriel França</a:t>
            </a:r>
            <a:endParaRPr lang="pt-BR"/>
          </a:p>
        </p:txBody>
      </p:sp>
      <p:sp>
        <p:nvSpPr>
          <p:cNvPr id="6" name="Espaço Reservado para Número de Slide 5"/>
          <p:cNvSpPr>
            <a:spLocks noGrp="1"/>
          </p:cNvSpPr>
          <p:nvPr>
            <p:ph type="sldNum" sz="quarter" idx="12"/>
          </p:nvPr>
        </p:nvSpPr>
        <p:spPr/>
        <p:txBody>
          <a:bodyPr/>
          <a:lstStyle>
            <a:extLst/>
          </a:lstStyle>
          <a:p>
            <a:fld id="{F514C1A1-C4E3-4B8D-80A1-DE9865941B51}" type="slidenum">
              <a:rPr lang="pt-BR" smtClean="0"/>
              <a:pPr/>
              <a:t>‹nº›</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bg>
      <p:bgRef idx="1002">
        <a:schemeClr val="bg1"/>
      </p:bgRef>
    </p:bg>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extLst/>
          </a:lstStyle>
          <a:p>
            <a:fld id="{E59C30E6-DDF8-4348-B7F3-0221C1F0D84D}" type="datetime1">
              <a:rPr lang="pt-BR" smtClean="0"/>
              <a:pPr/>
              <a:t>17/06/2025</a:t>
            </a:fld>
            <a:endParaRPr lang="pt-BR"/>
          </a:p>
        </p:txBody>
      </p:sp>
      <p:sp>
        <p:nvSpPr>
          <p:cNvPr id="6" name="Espaço Reservado para Rodapé 5"/>
          <p:cNvSpPr>
            <a:spLocks noGrp="1"/>
          </p:cNvSpPr>
          <p:nvPr>
            <p:ph type="ftr" sz="quarter" idx="11"/>
          </p:nvPr>
        </p:nvSpPr>
        <p:spPr/>
        <p:txBody>
          <a:bodyPr/>
          <a:lstStyle>
            <a:extLst/>
          </a:lstStyle>
          <a:p>
            <a:r>
              <a:rPr lang="pt-BR" smtClean="0"/>
              <a:t>Prof. Gabriel França</a:t>
            </a:r>
            <a:endParaRPr lang="pt-BR"/>
          </a:p>
        </p:txBody>
      </p:sp>
      <p:sp>
        <p:nvSpPr>
          <p:cNvPr id="7" name="Espaço Reservado para Número de Slide 6"/>
          <p:cNvSpPr>
            <a:spLocks noGrp="1"/>
          </p:cNvSpPr>
          <p:nvPr>
            <p:ph type="sldNum" sz="quarter" idx="12"/>
          </p:nvPr>
        </p:nvSpPr>
        <p:spPr/>
        <p:txBody>
          <a:bodyPr/>
          <a:lstStyle>
            <a:extLst/>
          </a:lstStyle>
          <a:p>
            <a:fld id="{F514C1A1-C4E3-4B8D-80A1-DE9865941B51}" type="slidenum">
              <a:rPr lang="pt-BR" smtClean="0"/>
              <a:pPr/>
              <a:t>‹nº›</a:t>
            </a:fld>
            <a:endParaRPr lang="pt-BR"/>
          </a:p>
        </p:txBody>
      </p:sp>
      <p:sp>
        <p:nvSpPr>
          <p:cNvPr id="8" name="Título 7"/>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smtClean="0"/>
              <a:t>Clique para editar os estilos do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extLst/>
          </a:lstStyle>
          <a:p>
            <a:fld id="{13F6482B-CDB1-4E2A-9D2A-D41E3F9C0509}" type="datetime1">
              <a:rPr lang="pt-BR" smtClean="0"/>
              <a:pPr/>
              <a:t>17/06/2025</a:t>
            </a:fld>
            <a:endParaRPr lang="pt-BR"/>
          </a:p>
        </p:txBody>
      </p:sp>
      <p:sp>
        <p:nvSpPr>
          <p:cNvPr id="8" name="Espaço Reservado para Rodapé 7"/>
          <p:cNvSpPr>
            <a:spLocks noGrp="1"/>
          </p:cNvSpPr>
          <p:nvPr>
            <p:ph type="ftr" sz="quarter" idx="11"/>
          </p:nvPr>
        </p:nvSpPr>
        <p:spPr/>
        <p:txBody>
          <a:bodyPr/>
          <a:lstStyle>
            <a:extLst/>
          </a:lstStyle>
          <a:p>
            <a:r>
              <a:rPr lang="pt-BR" smtClean="0"/>
              <a:t>Prof. Gabriel França</a:t>
            </a:r>
            <a:endParaRPr lang="pt-BR"/>
          </a:p>
        </p:txBody>
      </p:sp>
      <p:sp>
        <p:nvSpPr>
          <p:cNvPr id="9" name="Espaço Reservado para Número de Slide 8"/>
          <p:cNvSpPr>
            <a:spLocks noGrp="1"/>
          </p:cNvSpPr>
          <p:nvPr>
            <p:ph type="sldNum" sz="quarter" idx="12"/>
          </p:nvPr>
        </p:nvSpPr>
        <p:spPr/>
        <p:txBody>
          <a:bodyPr/>
          <a:lstStyle>
            <a:extLst/>
          </a:lstStyle>
          <a:p>
            <a:fld id="{F514C1A1-C4E3-4B8D-80A1-DE9865941B51}"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bg>
      <p:bgRef idx="1002">
        <a:schemeClr val="bg1"/>
      </p:bgRef>
    </p:bg>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extLst/>
          </a:lstStyle>
          <a:p>
            <a:fld id="{8631F79D-547E-4592-AD5D-8AA04E127916}" type="datetime1">
              <a:rPr lang="pt-BR" smtClean="0"/>
              <a:pPr/>
              <a:t>17/06/2025</a:t>
            </a:fld>
            <a:endParaRPr lang="pt-BR"/>
          </a:p>
        </p:txBody>
      </p:sp>
      <p:sp>
        <p:nvSpPr>
          <p:cNvPr id="4" name="Espaço Reservado para Rodapé 3"/>
          <p:cNvSpPr>
            <a:spLocks noGrp="1"/>
          </p:cNvSpPr>
          <p:nvPr>
            <p:ph type="ftr" sz="quarter" idx="11"/>
          </p:nvPr>
        </p:nvSpPr>
        <p:spPr/>
        <p:txBody>
          <a:bodyPr/>
          <a:lstStyle>
            <a:extLst/>
          </a:lstStyle>
          <a:p>
            <a:r>
              <a:rPr lang="pt-BR" smtClean="0"/>
              <a:t>Prof. Gabriel França</a:t>
            </a:r>
            <a:endParaRPr lang="pt-BR"/>
          </a:p>
        </p:txBody>
      </p:sp>
      <p:sp>
        <p:nvSpPr>
          <p:cNvPr id="5" name="Espaço Reservado para Número de Slide 4"/>
          <p:cNvSpPr>
            <a:spLocks noGrp="1"/>
          </p:cNvSpPr>
          <p:nvPr>
            <p:ph type="sldNum" sz="quarter" idx="12"/>
          </p:nvPr>
        </p:nvSpPr>
        <p:spPr/>
        <p:txBody>
          <a:bodyPr/>
          <a:lstStyle>
            <a:extLst/>
          </a:lstStyle>
          <a:p>
            <a:fld id="{F514C1A1-C4E3-4B8D-80A1-DE9865941B51}" type="slidenum">
              <a:rPr lang="pt-BR" smtClean="0"/>
              <a:pPr/>
              <a:t>‹nº›</a:t>
            </a:fld>
            <a:endParaRPr lang="pt-BR"/>
          </a:p>
        </p:txBody>
      </p:sp>
      <p:sp>
        <p:nvSpPr>
          <p:cNvPr id="6" name="Título 5"/>
          <p:cNvSpPr>
            <a:spLocks noGrp="1"/>
          </p:cNvSpPr>
          <p:nvPr>
            <p:ph type="title"/>
          </p:nvPr>
        </p:nvSpPr>
        <p:spPr/>
        <p:txBody>
          <a:bodyPr rtlCol="0"/>
          <a:lstStyle>
            <a:extLst/>
          </a:lstStyle>
          <a:p>
            <a:r>
              <a:rPr kumimoji="0" lang="pt-BR" smtClean="0"/>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extLst/>
          </a:lstStyle>
          <a:p>
            <a:fld id="{077D20AB-83E3-438B-BF86-253E3E50204D}" type="datetime1">
              <a:rPr lang="pt-BR" smtClean="0"/>
              <a:pPr/>
              <a:t>17/06/2025</a:t>
            </a:fld>
            <a:endParaRPr lang="pt-BR"/>
          </a:p>
        </p:txBody>
      </p:sp>
      <p:sp>
        <p:nvSpPr>
          <p:cNvPr id="3" name="Espaço Reservado para Rodapé 2"/>
          <p:cNvSpPr>
            <a:spLocks noGrp="1"/>
          </p:cNvSpPr>
          <p:nvPr>
            <p:ph type="ftr" sz="quarter" idx="11"/>
          </p:nvPr>
        </p:nvSpPr>
        <p:spPr/>
        <p:txBody>
          <a:bodyPr/>
          <a:lstStyle>
            <a:extLst/>
          </a:lstStyle>
          <a:p>
            <a:r>
              <a:rPr lang="pt-BR" smtClean="0"/>
              <a:t>Prof. Gabriel França</a:t>
            </a:r>
            <a:endParaRPr lang="pt-BR"/>
          </a:p>
        </p:txBody>
      </p:sp>
      <p:sp>
        <p:nvSpPr>
          <p:cNvPr id="4" name="Espaço Reservado para Número de Slide 3"/>
          <p:cNvSpPr>
            <a:spLocks noGrp="1"/>
          </p:cNvSpPr>
          <p:nvPr>
            <p:ph type="sldNum" sz="quarter" idx="12"/>
          </p:nvPr>
        </p:nvSpPr>
        <p:spPr/>
        <p:txBody>
          <a:bodyPr/>
          <a:lstStyle>
            <a:extLst/>
          </a:lstStyle>
          <a:p>
            <a:fld id="{F514C1A1-C4E3-4B8D-80A1-DE9865941B51}"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3">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smtClean="0"/>
              <a:t>Clique para editar o estilo do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smtClean="0"/>
              <a:t>Clique para editar os estilos do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smtClean="0"/>
              <a:t>Clique para editar os estilos do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extLst/>
          </a:lstStyle>
          <a:p>
            <a:fld id="{3384CA56-1CC1-4ABC-AA42-788C451D8032}" type="datetime1">
              <a:rPr lang="pt-BR" smtClean="0"/>
              <a:pPr/>
              <a:t>17/06/2025</a:t>
            </a:fld>
            <a:endParaRPr lang="pt-BR"/>
          </a:p>
        </p:txBody>
      </p:sp>
      <p:sp>
        <p:nvSpPr>
          <p:cNvPr id="6" name="Espaço Reservado para Rodapé 5"/>
          <p:cNvSpPr>
            <a:spLocks noGrp="1"/>
          </p:cNvSpPr>
          <p:nvPr>
            <p:ph type="ftr" sz="quarter" idx="11"/>
          </p:nvPr>
        </p:nvSpPr>
        <p:spPr/>
        <p:txBody>
          <a:bodyPr/>
          <a:lstStyle>
            <a:extLst/>
          </a:lstStyle>
          <a:p>
            <a:r>
              <a:rPr lang="pt-BR" smtClean="0"/>
              <a:t>Prof. Gabriel França</a:t>
            </a:r>
            <a:endParaRPr lang="pt-BR"/>
          </a:p>
        </p:txBody>
      </p:sp>
      <p:sp>
        <p:nvSpPr>
          <p:cNvPr id="7" name="Espaço Reservado para Número de Slide 6"/>
          <p:cNvSpPr>
            <a:spLocks noGrp="1"/>
          </p:cNvSpPr>
          <p:nvPr>
            <p:ph type="sldNum" sz="quarter" idx="12"/>
          </p:nvPr>
        </p:nvSpPr>
        <p:spPr/>
        <p:txBody>
          <a:bodyPr/>
          <a:lstStyle>
            <a:extLst/>
          </a:lstStyle>
          <a:p>
            <a:fld id="{F514C1A1-C4E3-4B8D-80A1-DE9865941B51}"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2">
        <a:schemeClr val="bg1"/>
      </p:bgRef>
    </p:bg>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smtClean="0"/>
              <a:t>Clique para editar os estilos do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smtClean="0"/>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FC61F567-6556-4305-A1FF-D65CB87B9CEB}" type="datetime1">
              <a:rPr lang="pt-BR" smtClean="0"/>
              <a:pPr/>
              <a:t>17/06/2025</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pt-BR" smtClean="0"/>
              <a:t>Prof. Gabriel França</a:t>
            </a:r>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F514C1A1-C4E3-4B8D-80A1-DE9865941B51}" type="slidenum">
              <a:rPr lang="pt-BR" smtClean="0"/>
              <a:pPr/>
              <a:t>‹nº›</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smtClean="0"/>
              <a:t>Clique para editar o estilo do título mestre</a:t>
            </a:r>
            <a:endParaRPr kumimoji="0" lang="en-US"/>
          </a:p>
        </p:txBody>
      </p:sp>
      <p:sp>
        <p:nvSpPr>
          <p:cNvPr id="8" name="Forma livre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orma livre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orma livre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pt-BR" smtClean="0"/>
              <a:t>Clique para editar o estilo do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pt-BR" smtClean="0"/>
              <a:t>Clique para editar os estilos do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49F3DAD-6F7A-4E17-8763-393FF10B143E}" type="datetime1">
              <a:rPr lang="pt-BR" smtClean="0"/>
              <a:pPr/>
              <a:t>17/06/2025</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pt-BR" smtClean="0"/>
              <a:t>Prof. Gabriel França</a:t>
            </a:r>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F514C1A1-C4E3-4B8D-80A1-DE9865941B51}"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mockflow.com/"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Arquitetura da Informação</a:t>
            </a:r>
            <a:endParaRPr lang="pt-BR" dirty="0"/>
          </a:p>
        </p:txBody>
      </p:sp>
      <p:sp>
        <p:nvSpPr>
          <p:cNvPr id="3" name="Subtítulo 2"/>
          <p:cNvSpPr>
            <a:spLocks noGrp="1"/>
          </p:cNvSpPr>
          <p:nvPr>
            <p:ph type="subTitle" idx="1"/>
          </p:nvPr>
        </p:nvSpPr>
        <p:spPr/>
        <p:txBody>
          <a:bodyPr>
            <a:normAutofit fontScale="92500"/>
          </a:bodyPr>
          <a:lstStyle/>
          <a:p>
            <a:r>
              <a:rPr lang="pt-BR" dirty="0" smtClean="0"/>
              <a:t>conceito e aplicações, mapa do site e estruturas de navegação, organização de conteúdo. </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altLang="pt-BR" sz="2800" dirty="0" smtClean="0">
                <a:solidFill>
                  <a:srgbClr val="002060"/>
                </a:solidFill>
                <a:latin typeface="Arial" charset="0"/>
                <a:cs typeface="Arial" charset="0"/>
              </a:rPr>
              <a:t>Usuário, conteúdo e contexto representam o tripé do espaço informacional.</a:t>
            </a:r>
          </a:p>
          <a:p>
            <a:pPr algn="just"/>
            <a:r>
              <a:rPr lang="pt-BR" altLang="pt-BR" sz="2800" dirty="0" smtClean="0">
                <a:solidFill>
                  <a:srgbClr val="002060"/>
                </a:solidFill>
                <a:latin typeface="Arial" charset="0"/>
                <a:cs typeface="Arial" charset="0"/>
              </a:rPr>
              <a:t>Dessa forma o AI deve balancear as características e necessidades de cada elemento.</a:t>
            </a:r>
          </a:p>
          <a:p>
            <a:pPr algn="just">
              <a:buNone/>
            </a:pPr>
            <a:endParaRPr lang="pt-BR" altLang="pt-BR" sz="2800" dirty="0">
              <a:solidFill>
                <a:srgbClr val="002060"/>
              </a:solidFill>
              <a:latin typeface="Arial" charset="0"/>
              <a:cs typeface="Arial" charset="0"/>
            </a:endParaRP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Arquitetura da Informação</a:t>
            </a:r>
            <a:endParaRPr lang="pt-BR" dirty="0"/>
          </a:p>
        </p:txBody>
      </p:sp>
      <p:sp>
        <p:nvSpPr>
          <p:cNvPr id="7" name="Elipse 6"/>
          <p:cNvSpPr/>
          <p:nvPr/>
        </p:nvSpPr>
        <p:spPr>
          <a:xfrm>
            <a:off x="3736974" y="3391693"/>
            <a:ext cx="2555875" cy="2428875"/>
          </a:xfrm>
          <a:prstGeom prst="ellipse">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a:p>
        </p:txBody>
      </p:sp>
      <p:sp>
        <p:nvSpPr>
          <p:cNvPr id="8" name="Elipse 7"/>
          <p:cNvSpPr/>
          <p:nvPr/>
        </p:nvSpPr>
        <p:spPr>
          <a:xfrm>
            <a:off x="3103562" y="4144168"/>
            <a:ext cx="2555875" cy="2430463"/>
          </a:xfrm>
          <a:prstGeom prst="ellipse">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a:p>
        </p:txBody>
      </p:sp>
      <p:sp>
        <p:nvSpPr>
          <p:cNvPr id="9" name="CaixaDeTexto 7"/>
          <p:cNvSpPr txBox="1">
            <a:spLocks noChangeArrowheads="1"/>
          </p:cNvSpPr>
          <p:nvPr/>
        </p:nvSpPr>
        <p:spPr bwMode="auto">
          <a:xfrm rot="-2049025">
            <a:off x="2606674" y="3937793"/>
            <a:ext cx="11731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a:t>USUÁRIO</a:t>
            </a:r>
          </a:p>
        </p:txBody>
      </p:sp>
      <p:sp>
        <p:nvSpPr>
          <p:cNvPr id="10" name="CaixaDeTexto 8"/>
          <p:cNvSpPr txBox="1">
            <a:spLocks noChangeArrowheads="1"/>
          </p:cNvSpPr>
          <p:nvPr/>
        </p:nvSpPr>
        <p:spPr bwMode="auto">
          <a:xfrm rot="2250514">
            <a:off x="5032374" y="3913981"/>
            <a:ext cx="14112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a:t>CONTEÚDO</a:t>
            </a:r>
          </a:p>
        </p:txBody>
      </p:sp>
      <p:sp>
        <p:nvSpPr>
          <p:cNvPr id="11" name="CaixaDeTexto 9"/>
          <p:cNvSpPr txBox="1">
            <a:spLocks noChangeArrowheads="1"/>
          </p:cNvSpPr>
          <p:nvPr/>
        </p:nvSpPr>
        <p:spPr bwMode="auto">
          <a:xfrm>
            <a:off x="3749674" y="5884068"/>
            <a:ext cx="1331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a:t>CONTEXTO</a:t>
            </a:r>
          </a:p>
        </p:txBody>
      </p:sp>
      <p:sp>
        <p:nvSpPr>
          <p:cNvPr id="12" name="CaixaDeTexto 15"/>
          <p:cNvSpPr txBox="1">
            <a:spLocks noChangeArrowheads="1"/>
          </p:cNvSpPr>
          <p:nvPr/>
        </p:nvSpPr>
        <p:spPr bwMode="auto">
          <a:xfrm>
            <a:off x="3876285" y="3959224"/>
            <a:ext cx="998538" cy="36988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a:r>
              <a:rPr lang="pt-BR" altLang="pt-BR" dirty="0"/>
              <a:t>AI</a:t>
            </a:r>
          </a:p>
        </p:txBody>
      </p:sp>
      <p:sp>
        <p:nvSpPr>
          <p:cNvPr id="13" name="Elipse 12"/>
          <p:cNvSpPr/>
          <p:nvPr/>
        </p:nvSpPr>
        <p:spPr>
          <a:xfrm>
            <a:off x="2471737" y="3391693"/>
            <a:ext cx="2555875" cy="2428875"/>
          </a:xfrm>
          <a:prstGeom prst="ellipse">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err="1" smtClean="0"/>
              <a:t>Ethnio</a:t>
            </a:r>
            <a:r>
              <a:rPr lang="pt-BR" dirty="0" smtClean="0"/>
              <a:t>: ferramenta amigável para o recrutamento de pessoas a partir do site; um modelo próprio;</a:t>
            </a:r>
          </a:p>
          <a:p>
            <a:r>
              <a:rPr lang="pt-BR" dirty="0" err="1" smtClean="0"/>
              <a:t>FireShot</a:t>
            </a:r>
            <a:r>
              <a:rPr lang="pt-BR" dirty="0" smtClean="0"/>
              <a:t>: o </a:t>
            </a:r>
            <a:r>
              <a:rPr lang="pt-BR" dirty="0" err="1" smtClean="0"/>
              <a:t>Fireshot</a:t>
            </a:r>
            <a:r>
              <a:rPr lang="pt-BR" dirty="0" smtClean="0"/>
              <a:t> é uma extensão do Firefox que cria e edita </a:t>
            </a:r>
            <a:r>
              <a:rPr lang="pt-BR" dirty="0" err="1" smtClean="0"/>
              <a:t>screenshots</a:t>
            </a:r>
            <a:r>
              <a:rPr lang="pt-BR" dirty="0" smtClean="0"/>
              <a:t> (capturas de tela). </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a:t>
            </a:r>
            <a:endParaRPr lang="pt-B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b="1" dirty="0" err="1" smtClean="0"/>
              <a:t>Figma</a:t>
            </a:r>
            <a:r>
              <a:rPr lang="pt-BR" b="1" dirty="0" smtClean="0"/>
              <a:t>:</a:t>
            </a:r>
            <a:r>
              <a:rPr lang="pt-BR" dirty="0" smtClean="0"/>
              <a:t> É uma das mais populares e versáteis atualmente. Embora seja robusto o suficiente para protótipos de alta fidelidade, ele é amplamente utilizado para </a:t>
            </a:r>
            <a:r>
              <a:rPr lang="pt-BR" dirty="0" err="1" smtClean="0"/>
              <a:t>wireframes</a:t>
            </a:r>
            <a:r>
              <a:rPr lang="pt-BR" dirty="0" smtClean="0"/>
              <a:t> devido à sua facilidade de uso, recursos colaborativos e à grande quantidade de kits de UI e </a:t>
            </a:r>
            <a:r>
              <a:rPr lang="pt-BR" dirty="0" err="1" smtClean="0"/>
              <a:t>templates</a:t>
            </a:r>
            <a:r>
              <a:rPr lang="pt-BR" dirty="0" smtClean="0"/>
              <a:t> disponíveis na comunidade. Possui uma versão gratuita bem completa.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 para Prototipagem</a:t>
            </a:r>
            <a:endParaRPr lang="pt-B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b="1" dirty="0" smtClean="0"/>
              <a:t>Miro:</a:t>
            </a:r>
            <a:r>
              <a:rPr lang="pt-BR" dirty="0" smtClean="0"/>
              <a:t> Conhecido por seus quadros brancos digitais, o Miro é excelente para </a:t>
            </a:r>
            <a:r>
              <a:rPr lang="pt-BR" dirty="0" err="1" smtClean="0"/>
              <a:t>brainstormings</a:t>
            </a:r>
            <a:r>
              <a:rPr lang="pt-BR" dirty="0" smtClean="0"/>
              <a:t> e, claro, para criar </a:t>
            </a:r>
            <a:r>
              <a:rPr lang="pt-BR" dirty="0" err="1" smtClean="0"/>
              <a:t>wireframes</a:t>
            </a:r>
            <a:r>
              <a:rPr lang="pt-BR" dirty="0" smtClean="0"/>
              <a:t> de forma colaborativa. Ele tem vários </a:t>
            </a:r>
            <a:r>
              <a:rPr lang="pt-BR" dirty="0" err="1" smtClean="0"/>
              <a:t>templates</a:t>
            </a:r>
            <a:r>
              <a:rPr lang="pt-BR" dirty="0" smtClean="0"/>
              <a:t> prontos e permite arrastar e soltar elementos facilmente.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 para Prototipagem</a:t>
            </a:r>
            <a:endParaRPr lang="pt-B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b="1" dirty="0" err="1" smtClean="0"/>
              <a:t>Whimsical</a:t>
            </a:r>
            <a:r>
              <a:rPr lang="pt-BR" b="1" dirty="0" smtClean="0"/>
              <a:t>:</a:t>
            </a:r>
            <a:r>
              <a:rPr lang="pt-BR" dirty="0" smtClean="0"/>
              <a:t> Focado em agilidade e simplicidade, o </a:t>
            </a:r>
            <a:r>
              <a:rPr lang="pt-BR" dirty="0" err="1" smtClean="0"/>
              <a:t>Whimsical</a:t>
            </a:r>
            <a:r>
              <a:rPr lang="pt-BR" dirty="0" smtClean="0"/>
              <a:t> é perfeito para criar </a:t>
            </a:r>
            <a:r>
              <a:rPr lang="pt-BR" dirty="0" err="1" smtClean="0"/>
              <a:t>wireframes</a:t>
            </a:r>
            <a:r>
              <a:rPr lang="pt-BR" dirty="0" smtClean="0"/>
              <a:t> e fluxogramas rapidamente. É intuitivo e tem um visual limpo.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 para Prototipagem</a:t>
            </a:r>
            <a:endParaRPr lang="pt-B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b="1" dirty="0" err="1" smtClean="0"/>
              <a:t>MockFlow</a:t>
            </a:r>
            <a:r>
              <a:rPr lang="pt-BR" b="1" dirty="0" smtClean="0"/>
              <a:t>:</a:t>
            </a:r>
            <a:r>
              <a:rPr lang="pt-BR" dirty="0" smtClean="0"/>
              <a:t> Uma ferramenta dedicada a </a:t>
            </a:r>
            <a:r>
              <a:rPr lang="pt-BR" dirty="0" err="1" smtClean="0"/>
              <a:t>wireframes</a:t>
            </a:r>
            <a:r>
              <a:rPr lang="pt-BR" dirty="0" smtClean="0"/>
              <a:t> e prototipagem, oferece uma vasta biblioteca de componentes UI e permite criar fluxos de usuário e mapas de site. Tem uma versão gratuita com recursos limitados.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 para Prototipagem</a:t>
            </a:r>
            <a:endParaRPr lang="pt-B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b="1" dirty="0" err="1" smtClean="0"/>
              <a:t>Lucidchart</a:t>
            </a:r>
            <a:r>
              <a:rPr lang="pt-BR" b="1" dirty="0" smtClean="0"/>
              <a:t>:</a:t>
            </a:r>
            <a:r>
              <a:rPr lang="pt-BR" dirty="0" smtClean="0"/>
              <a:t> Embora seja mais conhecido por diagramas e fluxogramas, o </a:t>
            </a:r>
            <a:r>
              <a:rPr lang="pt-BR" dirty="0" err="1" smtClean="0"/>
              <a:t>Lucidchart</a:t>
            </a:r>
            <a:r>
              <a:rPr lang="pt-BR" dirty="0" smtClean="0"/>
              <a:t> também é uma ótima opção para criar </a:t>
            </a:r>
            <a:r>
              <a:rPr lang="pt-BR" dirty="0" err="1" smtClean="0"/>
              <a:t>wireframes</a:t>
            </a:r>
            <a:r>
              <a:rPr lang="pt-BR" dirty="0" smtClean="0"/>
              <a:t>, especialmente se você já o usa para outras necessidades de design.</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 para Prototipagem</a:t>
            </a:r>
            <a:endParaRPr lang="pt-B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err="1" smtClean="0"/>
              <a:t>MockFlow</a:t>
            </a:r>
            <a:endParaRPr lang="pt-BR" dirty="0" smtClean="0"/>
          </a:p>
          <a:p>
            <a:r>
              <a:rPr lang="pt-BR" dirty="0" smtClean="0">
                <a:hlinkClick r:id="rId2"/>
              </a:rPr>
              <a:t>https://mockflow.com</a:t>
            </a:r>
            <a:r>
              <a:rPr lang="pt-BR" dirty="0" smtClean="0">
                <a:hlinkClick r:id="rId2"/>
              </a:rPr>
              <a:t>/</a:t>
            </a:r>
            <a:endParaRPr lang="pt-BR" dirty="0" smtClean="0"/>
          </a:p>
          <a:p>
            <a:pPr>
              <a:buNone/>
            </a:pP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Vamos </a:t>
            </a:r>
            <a:r>
              <a:rPr lang="pt-BR" dirty="0" err="1" smtClean="0"/>
              <a:t>prototipar</a:t>
            </a:r>
            <a:r>
              <a:rPr lang="pt-BR" dirty="0" smtClean="0"/>
              <a:t>!</a:t>
            </a:r>
            <a:endParaRPr lang="pt-B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Rodapé 1"/>
          <p:cNvSpPr>
            <a:spLocks noGrp="1"/>
          </p:cNvSpPr>
          <p:nvPr>
            <p:ph type="ftr" sz="quarter" idx="11"/>
          </p:nvPr>
        </p:nvSpPr>
        <p:spPr/>
        <p:txBody>
          <a:bodyPr/>
          <a:lstStyle/>
          <a:p>
            <a:r>
              <a:rPr lang="pt-BR" smtClean="0"/>
              <a:t>Prof. Gabriel França</a:t>
            </a:r>
            <a:endParaRPr lang="pt-BR"/>
          </a:p>
        </p:txBody>
      </p:sp>
      <p:sp>
        <p:nvSpPr>
          <p:cNvPr id="3" name="Título 2"/>
          <p:cNvSpPr>
            <a:spLocks noGrp="1"/>
          </p:cNvSpPr>
          <p:nvPr>
            <p:ph type="title"/>
          </p:nvPr>
        </p:nvSpPr>
        <p:spPr/>
        <p:txBody>
          <a:bodyPr/>
          <a:lstStyle/>
          <a:p>
            <a:r>
              <a:rPr lang="pt-BR" dirty="0" smtClean="0"/>
              <a:t>Atividade</a:t>
            </a:r>
            <a:endParaRPr lang="pt-B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a:bodyPr>
          <a:lstStyle/>
          <a:p>
            <a:pPr>
              <a:buNone/>
            </a:pPr>
            <a:r>
              <a:rPr lang="pt-BR" dirty="0" smtClean="0"/>
              <a:t>Em grupos desenvolva uma proposta de </a:t>
            </a:r>
            <a:r>
              <a:rPr lang="pt-BR" dirty="0" err="1" smtClean="0"/>
              <a:t>website</a:t>
            </a:r>
            <a:r>
              <a:rPr lang="pt-BR" dirty="0" smtClean="0"/>
              <a:t> com:</a:t>
            </a:r>
          </a:p>
          <a:p>
            <a:r>
              <a:rPr lang="pt-BR" dirty="0" smtClean="0"/>
              <a:t>Título e tema</a:t>
            </a:r>
          </a:p>
          <a:p>
            <a:r>
              <a:rPr lang="pt-BR" dirty="0" smtClean="0"/>
              <a:t>Defina os Sistemas de navegação (</a:t>
            </a:r>
            <a:r>
              <a:rPr lang="pt-BR" smtClean="0"/>
              <a:t>pelo menos 2) </a:t>
            </a:r>
            <a:endParaRPr lang="pt-BR" dirty="0" smtClean="0"/>
          </a:p>
          <a:p>
            <a:pPr lvl="1"/>
            <a:r>
              <a:rPr lang="pt-BR" dirty="0" smtClean="0"/>
              <a:t>Sistema de Organização  (Ambígua ou Exata)</a:t>
            </a:r>
          </a:p>
          <a:p>
            <a:pPr lvl="1"/>
            <a:r>
              <a:rPr lang="pt-BR" dirty="0" smtClean="0"/>
              <a:t>Sistema de navegação (Fio de Ariane,Navegação por separadores,Mapa do site)</a:t>
            </a:r>
          </a:p>
          <a:p>
            <a:pPr lvl="1"/>
            <a:r>
              <a:rPr lang="pt-BR" dirty="0" smtClean="0"/>
              <a:t>Sistema de Busca (Conhecido, Existente, Exploratória)</a:t>
            </a:r>
          </a:p>
          <a:p>
            <a:pPr lvl="1"/>
            <a:r>
              <a:rPr lang="pt-BR" dirty="0" smtClean="0"/>
              <a:t>Sistema de Rotulação (iconográficos, links contextuais, cabeçalhos, indexação)</a:t>
            </a:r>
          </a:p>
          <a:p>
            <a:r>
              <a:rPr lang="pt-BR" dirty="0" smtClean="0"/>
              <a:t>Monte 4 </a:t>
            </a:r>
            <a:r>
              <a:rPr lang="pt-BR" dirty="0" err="1" smtClean="0"/>
              <a:t>personas</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Atividade 1</a:t>
            </a:r>
            <a:endParaRPr lang="pt-B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buNone/>
            </a:pPr>
            <a:r>
              <a:rPr lang="pt-BR" dirty="0" smtClean="0"/>
              <a:t>Seu grupo deve montar o protótipo da página inicial</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Atividade 2</a:t>
            </a:r>
            <a:endParaRPr lang="pt-B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Arquitetura da Informação</a:t>
            </a:r>
            <a:endParaRPr lang="pt-BR" dirty="0"/>
          </a:p>
        </p:txBody>
      </p:sp>
      <p:graphicFrame>
        <p:nvGraphicFramePr>
          <p:cNvPr id="5" name="Tabela 4"/>
          <p:cNvGraphicFramePr>
            <a:graphicFrameLocks noGrp="1"/>
          </p:cNvGraphicFramePr>
          <p:nvPr/>
        </p:nvGraphicFramePr>
        <p:xfrm>
          <a:off x="492125" y="1257300"/>
          <a:ext cx="8461375" cy="4846638"/>
        </p:xfrm>
        <a:graphic>
          <a:graphicData uri="http://schemas.openxmlformats.org/drawingml/2006/table">
            <a:tbl>
              <a:tblPr firstRow="1" bandRow="1">
                <a:tableStyleId>{5C22544A-7EE6-4342-B048-85BDC9FD1C3A}</a:tableStyleId>
              </a:tblPr>
              <a:tblGrid>
                <a:gridCol w="3152547"/>
                <a:gridCol w="1398238"/>
                <a:gridCol w="3910590"/>
              </a:tblGrid>
              <a:tr h="823014">
                <a:tc>
                  <a:txBody>
                    <a:bodyPr/>
                    <a:lstStyle/>
                    <a:p>
                      <a:pPr algn="ctr"/>
                      <a:r>
                        <a:rPr lang="pt-BR" sz="2400" b="0" dirty="0" smtClean="0">
                          <a:solidFill>
                            <a:srgbClr val="002060"/>
                          </a:solidFill>
                          <a:latin typeface="Arial" pitchFamily="34" charset="0"/>
                          <a:cs typeface="Arial" pitchFamily="34" charset="0"/>
                        </a:rPr>
                        <a:t>Problema</a:t>
                      </a:r>
                      <a:endParaRPr lang="pt-BR" sz="2400" b="0" dirty="0">
                        <a:solidFill>
                          <a:srgbClr val="002060"/>
                        </a:solidFill>
                        <a:latin typeface="Arial" pitchFamily="34" charset="0"/>
                        <a:cs typeface="Arial" pitchFamily="34" charset="0"/>
                      </a:endParaRPr>
                    </a:p>
                  </a:txBody>
                  <a:tcPr marL="91437" marR="91437" marT="45723" marB="45723">
                    <a:solidFill>
                      <a:schemeClr val="accent1">
                        <a:lumMod val="20000"/>
                        <a:lumOff val="80000"/>
                      </a:schemeClr>
                    </a:solidFill>
                  </a:tcPr>
                </a:tc>
                <a:tc>
                  <a:txBody>
                    <a:bodyPr/>
                    <a:lstStyle/>
                    <a:p>
                      <a:pPr algn="ctr"/>
                      <a:r>
                        <a:rPr lang="pt-BR" sz="2400" b="0" dirty="0" smtClean="0">
                          <a:solidFill>
                            <a:srgbClr val="002060"/>
                          </a:solidFill>
                          <a:latin typeface="Arial" pitchFamily="34" charset="0"/>
                          <a:cs typeface="Arial" pitchFamily="34" charset="0"/>
                        </a:rPr>
                        <a:t>% de websites</a:t>
                      </a:r>
                      <a:endParaRPr lang="pt-BR" sz="2400" b="0" dirty="0">
                        <a:solidFill>
                          <a:srgbClr val="002060"/>
                        </a:solidFill>
                        <a:latin typeface="Arial" pitchFamily="34" charset="0"/>
                        <a:cs typeface="Arial" pitchFamily="34" charset="0"/>
                      </a:endParaRPr>
                    </a:p>
                  </a:txBody>
                  <a:tcPr marL="91437" marR="91437" marT="45723" marB="45723">
                    <a:solidFill>
                      <a:schemeClr val="accent1">
                        <a:lumMod val="20000"/>
                        <a:lumOff val="80000"/>
                      </a:schemeClr>
                    </a:solidFill>
                  </a:tcPr>
                </a:tc>
                <a:tc>
                  <a:txBody>
                    <a:bodyPr/>
                    <a:lstStyle/>
                    <a:p>
                      <a:pPr algn="ctr"/>
                      <a:r>
                        <a:rPr lang="pt-BR" sz="2400" b="0" dirty="0" smtClean="0">
                          <a:solidFill>
                            <a:srgbClr val="002060"/>
                          </a:solidFill>
                          <a:latin typeface="Arial" pitchFamily="34" charset="0"/>
                          <a:cs typeface="Arial" pitchFamily="34" charset="0"/>
                        </a:rPr>
                        <a:t>Afeta o usuário</a:t>
                      </a:r>
                      <a:endParaRPr lang="pt-BR" sz="2400" b="0" dirty="0">
                        <a:solidFill>
                          <a:srgbClr val="002060"/>
                        </a:solidFill>
                        <a:latin typeface="Arial" pitchFamily="34" charset="0"/>
                        <a:cs typeface="Arial" pitchFamily="34" charset="0"/>
                      </a:endParaRPr>
                    </a:p>
                  </a:txBody>
                  <a:tcPr marL="91437" marR="91437" marT="45723" marB="45723">
                    <a:solidFill>
                      <a:schemeClr val="accent1">
                        <a:lumMod val="20000"/>
                        <a:lumOff val="80000"/>
                      </a:schemeClr>
                    </a:solidFill>
                  </a:tcPr>
                </a:tc>
              </a:tr>
              <a:tr h="823014">
                <a:tc>
                  <a:txBody>
                    <a:bodyPr/>
                    <a:lstStyle/>
                    <a:p>
                      <a:r>
                        <a:rPr lang="pt-BR" sz="2400" b="0" dirty="0" smtClean="0">
                          <a:solidFill>
                            <a:srgbClr val="002060"/>
                          </a:solidFill>
                          <a:latin typeface="Arial" pitchFamily="34" charset="0"/>
                          <a:cs typeface="Arial" pitchFamily="34" charset="0"/>
                        </a:rPr>
                        <a:t>Resultados de busca mal organizados</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pPr algn="ctr"/>
                      <a:r>
                        <a:rPr lang="pt-BR" sz="2400" b="0" dirty="0" smtClean="0">
                          <a:solidFill>
                            <a:srgbClr val="002060"/>
                          </a:solidFill>
                          <a:latin typeface="Arial" pitchFamily="34" charset="0"/>
                          <a:cs typeface="Arial" pitchFamily="34" charset="0"/>
                        </a:rPr>
                        <a:t>53%</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r>
                        <a:rPr lang="pt-BR" sz="2400" b="0" dirty="0" smtClean="0">
                          <a:solidFill>
                            <a:srgbClr val="002060"/>
                          </a:solidFill>
                          <a:latin typeface="Arial" pitchFamily="34" charset="0"/>
                          <a:cs typeface="Arial" pitchFamily="34" charset="0"/>
                        </a:rPr>
                        <a:t>Frustação e perda de tempo</a:t>
                      </a:r>
                      <a:endParaRPr lang="pt-BR" sz="2400" b="0" dirty="0">
                        <a:solidFill>
                          <a:srgbClr val="002060"/>
                        </a:solidFill>
                        <a:latin typeface="Arial" pitchFamily="34" charset="0"/>
                        <a:cs typeface="Arial" pitchFamily="34" charset="0"/>
                      </a:endParaRPr>
                    </a:p>
                  </a:txBody>
                  <a:tcPr marL="91437" marR="91437" marT="45723" marB="45723">
                    <a:noFill/>
                  </a:tcPr>
                </a:tc>
              </a:tr>
              <a:tr h="1554582">
                <a:tc>
                  <a:txBody>
                    <a:bodyPr/>
                    <a:lstStyle/>
                    <a:p>
                      <a:r>
                        <a:rPr lang="pt-BR" sz="2400" b="0" dirty="0" smtClean="0">
                          <a:solidFill>
                            <a:srgbClr val="002060"/>
                          </a:solidFill>
                          <a:latin typeface="Arial" pitchFamily="34" charset="0"/>
                          <a:cs typeface="Arial" pitchFamily="34" charset="0"/>
                        </a:rPr>
                        <a:t>Arq.</a:t>
                      </a:r>
                      <a:r>
                        <a:rPr lang="pt-BR" sz="2400" b="0" baseline="0" dirty="0" smtClean="0">
                          <a:solidFill>
                            <a:srgbClr val="002060"/>
                          </a:solidFill>
                          <a:latin typeface="Arial" pitchFamily="34" charset="0"/>
                          <a:cs typeface="Arial" pitchFamily="34" charset="0"/>
                        </a:rPr>
                        <a:t> da Inf. pobre</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pPr algn="ctr"/>
                      <a:r>
                        <a:rPr lang="pt-BR" sz="2400" b="0" dirty="0" smtClean="0">
                          <a:solidFill>
                            <a:srgbClr val="002060"/>
                          </a:solidFill>
                          <a:latin typeface="Arial" pitchFamily="34" charset="0"/>
                          <a:cs typeface="Arial" pitchFamily="34" charset="0"/>
                        </a:rPr>
                        <a:t>32%</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r>
                        <a:rPr lang="pt-BR" sz="2400" b="0" dirty="0" smtClean="0">
                          <a:solidFill>
                            <a:srgbClr val="002060"/>
                          </a:solidFill>
                          <a:latin typeface="Arial" pitchFamily="34" charset="0"/>
                          <a:cs typeface="Arial" pitchFamily="34" charset="0"/>
                        </a:rPr>
                        <a:t>Confusão, caminhos sem saída, uso excessivo dos botões, força do usuário no mecanismo de busca</a:t>
                      </a:r>
                      <a:endParaRPr lang="pt-BR" sz="2400" b="0" dirty="0">
                        <a:solidFill>
                          <a:srgbClr val="002060"/>
                        </a:solidFill>
                        <a:latin typeface="Arial" pitchFamily="34" charset="0"/>
                        <a:cs typeface="Arial" pitchFamily="34" charset="0"/>
                      </a:endParaRPr>
                    </a:p>
                  </a:txBody>
                  <a:tcPr marL="91437" marR="91437" marT="45723" marB="45723">
                    <a:noFill/>
                  </a:tcPr>
                </a:tc>
              </a:tr>
              <a:tr h="823014">
                <a:tc>
                  <a:txBody>
                    <a:bodyPr/>
                    <a:lstStyle/>
                    <a:p>
                      <a:r>
                        <a:rPr lang="pt-BR" sz="2400" b="0" dirty="0" smtClean="0">
                          <a:solidFill>
                            <a:srgbClr val="002060"/>
                          </a:solidFill>
                          <a:latin typeface="Arial" pitchFamily="34" charset="0"/>
                          <a:cs typeface="Arial" pitchFamily="34" charset="0"/>
                        </a:rPr>
                        <a:t>Performance lenta</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pPr algn="ctr"/>
                      <a:r>
                        <a:rPr lang="pt-BR" sz="2400" b="0" dirty="0" smtClean="0">
                          <a:solidFill>
                            <a:srgbClr val="002060"/>
                          </a:solidFill>
                          <a:latin typeface="Arial" pitchFamily="34" charset="0"/>
                          <a:cs typeface="Arial" pitchFamily="34" charset="0"/>
                        </a:rPr>
                        <a:t>32%</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r>
                        <a:rPr lang="pt-BR" sz="2400" b="0" dirty="0" smtClean="0">
                          <a:solidFill>
                            <a:srgbClr val="002060"/>
                          </a:solidFill>
                          <a:latin typeface="Arial" pitchFamily="34" charset="0"/>
                          <a:cs typeface="Arial" pitchFamily="34" charset="0"/>
                        </a:rPr>
                        <a:t>Interrupção constante e frustação</a:t>
                      </a:r>
                      <a:endParaRPr lang="pt-BR" sz="2400" b="0" dirty="0">
                        <a:solidFill>
                          <a:srgbClr val="002060"/>
                        </a:solidFill>
                        <a:latin typeface="Arial" pitchFamily="34" charset="0"/>
                        <a:cs typeface="Arial" pitchFamily="34" charset="0"/>
                      </a:endParaRPr>
                    </a:p>
                  </a:txBody>
                  <a:tcPr marL="91437" marR="91437" marT="45723" marB="45723">
                    <a:noFill/>
                  </a:tcPr>
                </a:tc>
              </a:tr>
              <a:tr h="823014">
                <a:tc>
                  <a:txBody>
                    <a:bodyPr/>
                    <a:lstStyle/>
                    <a:p>
                      <a:r>
                        <a:rPr lang="pt-BR" sz="2400" b="0" dirty="0" smtClean="0">
                          <a:solidFill>
                            <a:srgbClr val="002060"/>
                          </a:solidFill>
                          <a:latin typeface="Arial" pitchFamily="34" charset="0"/>
                          <a:cs typeface="Arial" pitchFamily="34" charset="0"/>
                        </a:rPr>
                        <a:t>Página desorganizada</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pPr algn="ctr"/>
                      <a:r>
                        <a:rPr lang="pt-BR" sz="2400" b="0" dirty="0" smtClean="0">
                          <a:solidFill>
                            <a:srgbClr val="002060"/>
                          </a:solidFill>
                          <a:latin typeface="Arial" pitchFamily="34" charset="0"/>
                          <a:cs typeface="Arial" pitchFamily="34" charset="0"/>
                        </a:rPr>
                        <a:t>27%</a:t>
                      </a:r>
                      <a:endParaRPr lang="pt-BR" sz="2400" b="0" dirty="0">
                        <a:solidFill>
                          <a:srgbClr val="002060"/>
                        </a:solidFill>
                        <a:latin typeface="Arial" pitchFamily="34" charset="0"/>
                        <a:cs typeface="Arial" pitchFamily="34" charset="0"/>
                      </a:endParaRPr>
                    </a:p>
                  </a:txBody>
                  <a:tcPr marL="91437" marR="91437" marT="45723" marB="45723">
                    <a:noFill/>
                  </a:tcPr>
                </a:tc>
                <a:tc>
                  <a:txBody>
                    <a:bodyPr/>
                    <a:lstStyle/>
                    <a:p>
                      <a:r>
                        <a:rPr lang="pt-BR" sz="2400" b="0" dirty="0" smtClean="0">
                          <a:solidFill>
                            <a:srgbClr val="002060"/>
                          </a:solidFill>
                          <a:latin typeface="Arial" pitchFamily="34" charset="0"/>
                          <a:cs typeface="Arial" pitchFamily="34" charset="0"/>
                        </a:rPr>
                        <a:t>Desinteresse e perda de tempo</a:t>
                      </a:r>
                      <a:endParaRPr lang="pt-BR" sz="2400" b="0" dirty="0">
                        <a:solidFill>
                          <a:srgbClr val="002060"/>
                        </a:solidFill>
                        <a:latin typeface="Arial" pitchFamily="34" charset="0"/>
                        <a:cs typeface="Arial" pitchFamily="34" charset="0"/>
                      </a:endParaRPr>
                    </a:p>
                  </a:txBody>
                  <a:tcPr marL="91437" marR="91437" marT="45723" marB="45723">
                    <a:noFill/>
                  </a:tcPr>
                </a:tc>
              </a:tr>
            </a:tbl>
          </a:graphicData>
        </a:graphic>
      </p:graphicFrame>
      <p:sp>
        <p:nvSpPr>
          <p:cNvPr id="6" name="Retângulo 3"/>
          <p:cNvSpPr>
            <a:spLocks noChangeArrowheads="1"/>
          </p:cNvSpPr>
          <p:nvPr/>
        </p:nvSpPr>
        <p:spPr bwMode="auto">
          <a:xfrm>
            <a:off x="3072259" y="6103938"/>
            <a:ext cx="59642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pt-BR" altLang="pt-BR" sz="1200" b="1" dirty="0"/>
              <a:t>Fonte :VIVINDECE RESEARCH, A </a:t>
            </a:r>
            <a:r>
              <a:rPr lang="pt-BR" altLang="pt-BR" sz="1200" b="1" dirty="0" err="1"/>
              <a:t>Tangled</a:t>
            </a:r>
            <a:r>
              <a:rPr lang="pt-BR" altLang="pt-BR" sz="1200" b="1" dirty="0"/>
              <a:t> Web, </a:t>
            </a:r>
            <a:r>
              <a:rPr lang="pt-BR" altLang="pt-BR" sz="1200" b="1" dirty="0" err="1"/>
              <a:t>E-Tailer's</a:t>
            </a:r>
            <a:r>
              <a:rPr lang="pt-BR" altLang="pt-BR" sz="1200" b="1" dirty="0"/>
              <a:t> </a:t>
            </a:r>
            <a:r>
              <a:rPr lang="pt-BR" altLang="pt-BR" sz="1200" b="1" dirty="0" err="1"/>
              <a:t>Digest</a:t>
            </a:r>
            <a:r>
              <a:rPr lang="pt-BR" altLang="pt-BR" sz="1200" b="1" dirty="0"/>
              <a:t>, 2001.</a:t>
            </a:r>
          </a:p>
          <a:p>
            <a:r>
              <a:rPr lang="pt-BR" altLang="pt-BR" sz="1200" b="1" dirty="0"/>
              <a:t>http://www.etailersdigest.com/resources/Specia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Continuação</a:t>
            </a:r>
            <a:endParaRPr lang="pt-BR" dirty="0"/>
          </a:p>
        </p:txBody>
      </p:sp>
      <p:graphicFrame>
        <p:nvGraphicFramePr>
          <p:cNvPr id="5" name="Tabela 4"/>
          <p:cNvGraphicFramePr>
            <a:graphicFrameLocks noGrp="1"/>
          </p:cNvGraphicFramePr>
          <p:nvPr>
            <p:extLst>
              <p:ext uri="{D42A27DB-BD31-4B8C-83A1-F6EECF244321}">
                <p14:modId xmlns="" xmlns:p14="http://schemas.microsoft.com/office/powerpoint/2010/main" val="3204330015"/>
              </p:ext>
            </p:extLst>
          </p:nvPr>
        </p:nvGraphicFramePr>
        <p:xfrm>
          <a:off x="395288" y="1154658"/>
          <a:ext cx="8461375" cy="5121275"/>
        </p:xfrm>
        <a:graphic>
          <a:graphicData uri="http://schemas.openxmlformats.org/drawingml/2006/table">
            <a:tbl>
              <a:tblPr firstRow="1" bandRow="1">
                <a:tableStyleId>{5C22544A-7EE6-4342-B048-85BDC9FD1C3A}</a:tableStyleId>
              </a:tblPr>
              <a:tblGrid>
                <a:gridCol w="3152547"/>
                <a:gridCol w="1433308"/>
                <a:gridCol w="3875520"/>
              </a:tblGrid>
              <a:tr h="823062">
                <a:tc>
                  <a:txBody>
                    <a:bodyPr/>
                    <a:lstStyle/>
                    <a:p>
                      <a:pPr algn="ctr"/>
                      <a:r>
                        <a:rPr lang="pt-BR" sz="2400" b="0" dirty="0" smtClean="0">
                          <a:solidFill>
                            <a:srgbClr val="002060"/>
                          </a:solidFill>
                          <a:latin typeface="Arial" pitchFamily="34" charset="0"/>
                          <a:cs typeface="Arial" pitchFamily="34" charset="0"/>
                        </a:rPr>
                        <a:t>Problema</a:t>
                      </a:r>
                      <a:endParaRPr lang="pt-BR" sz="2400" b="0" dirty="0">
                        <a:solidFill>
                          <a:srgbClr val="002060"/>
                        </a:solidFill>
                        <a:latin typeface="Arial" pitchFamily="34" charset="0"/>
                        <a:cs typeface="Arial" pitchFamily="34" charset="0"/>
                      </a:endParaRPr>
                    </a:p>
                  </a:txBody>
                  <a:tcPr marL="91437" marR="91437" marT="45726" marB="45726">
                    <a:solidFill>
                      <a:schemeClr val="accent1">
                        <a:lumMod val="20000"/>
                        <a:lumOff val="80000"/>
                      </a:schemeClr>
                    </a:solidFill>
                  </a:tcPr>
                </a:tc>
                <a:tc>
                  <a:txBody>
                    <a:bodyPr/>
                    <a:lstStyle/>
                    <a:p>
                      <a:pPr algn="ctr"/>
                      <a:r>
                        <a:rPr lang="pt-BR" sz="2400" b="0" dirty="0" smtClean="0">
                          <a:solidFill>
                            <a:srgbClr val="002060"/>
                          </a:solidFill>
                          <a:latin typeface="Arial" pitchFamily="34" charset="0"/>
                          <a:cs typeface="Arial" pitchFamily="34" charset="0"/>
                        </a:rPr>
                        <a:t>% de websites</a:t>
                      </a:r>
                      <a:endParaRPr lang="pt-BR" sz="2400" b="0" dirty="0">
                        <a:solidFill>
                          <a:srgbClr val="002060"/>
                        </a:solidFill>
                        <a:latin typeface="Arial" pitchFamily="34" charset="0"/>
                        <a:cs typeface="Arial" pitchFamily="34" charset="0"/>
                      </a:endParaRPr>
                    </a:p>
                  </a:txBody>
                  <a:tcPr marL="91437" marR="91437" marT="45726" marB="45726">
                    <a:solidFill>
                      <a:schemeClr val="accent1">
                        <a:lumMod val="20000"/>
                        <a:lumOff val="80000"/>
                      </a:schemeClr>
                    </a:solidFill>
                  </a:tcPr>
                </a:tc>
                <a:tc>
                  <a:txBody>
                    <a:bodyPr/>
                    <a:lstStyle/>
                    <a:p>
                      <a:pPr algn="ctr"/>
                      <a:r>
                        <a:rPr lang="pt-BR" sz="2400" b="0" dirty="0" smtClean="0">
                          <a:solidFill>
                            <a:srgbClr val="002060"/>
                          </a:solidFill>
                          <a:latin typeface="Arial" pitchFamily="34" charset="0"/>
                          <a:cs typeface="Arial" pitchFamily="34" charset="0"/>
                        </a:rPr>
                        <a:t>Afeta o usuário</a:t>
                      </a:r>
                      <a:endParaRPr lang="pt-BR" sz="2400" b="0" dirty="0">
                        <a:solidFill>
                          <a:srgbClr val="002060"/>
                        </a:solidFill>
                        <a:latin typeface="Arial" pitchFamily="34" charset="0"/>
                        <a:cs typeface="Arial" pitchFamily="34" charset="0"/>
                      </a:endParaRPr>
                    </a:p>
                  </a:txBody>
                  <a:tcPr marL="91437" marR="91437" marT="45726" marB="45726">
                    <a:solidFill>
                      <a:schemeClr val="accent1">
                        <a:lumMod val="20000"/>
                        <a:lumOff val="80000"/>
                      </a:schemeClr>
                    </a:solidFill>
                  </a:tcPr>
                </a:tc>
              </a:tr>
              <a:tr h="1554673">
                <a:tc>
                  <a:txBody>
                    <a:bodyPr/>
                    <a:lstStyle/>
                    <a:p>
                      <a:r>
                        <a:rPr lang="pt-BR" sz="2400" b="0" dirty="0" smtClean="0">
                          <a:solidFill>
                            <a:srgbClr val="002060"/>
                          </a:solidFill>
                          <a:latin typeface="Arial" pitchFamily="34" charset="0"/>
                          <a:cs typeface="Arial" pitchFamily="34" charset="0"/>
                        </a:rPr>
                        <a:t>Rótulos confusos</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pPr algn="ctr"/>
                      <a:r>
                        <a:rPr lang="pt-BR" sz="2400" b="0" dirty="0" smtClean="0">
                          <a:solidFill>
                            <a:srgbClr val="002060"/>
                          </a:solidFill>
                          <a:latin typeface="Arial" pitchFamily="34" charset="0"/>
                          <a:cs typeface="Arial" pitchFamily="34" charset="0"/>
                        </a:rPr>
                        <a:t>25%</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r>
                        <a:rPr lang="pt-BR" sz="2400" b="0" dirty="0" smtClean="0">
                          <a:solidFill>
                            <a:srgbClr val="002060"/>
                          </a:solidFill>
                          <a:latin typeface="Arial" pitchFamily="34" charset="0"/>
                          <a:cs typeface="Arial" pitchFamily="34" charset="0"/>
                        </a:rPr>
                        <a:t>Confusão, erros, uso excessivo dos botões, força o uso do mecanismo de busca</a:t>
                      </a:r>
                      <a:endParaRPr lang="pt-BR" sz="2400" b="0" dirty="0">
                        <a:solidFill>
                          <a:srgbClr val="002060"/>
                        </a:solidFill>
                        <a:latin typeface="Arial" pitchFamily="34" charset="0"/>
                        <a:cs typeface="Arial" pitchFamily="34" charset="0"/>
                      </a:endParaRPr>
                    </a:p>
                  </a:txBody>
                  <a:tcPr marL="91437" marR="91437" marT="45726" marB="45726">
                    <a:noFill/>
                  </a:tcPr>
                </a:tc>
              </a:tr>
              <a:tr h="1188867">
                <a:tc>
                  <a:txBody>
                    <a:bodyPr/>
                    <a:lstStyle/>
                    <a:p>
                      <a:r>
                        <a:rPr lang="pt-BR" sz="2400" b="0" dirty="0" smtClean="0">
                          <a:solidFill>
                            <a:srgbClr val="002060"/>
                          </a:solidFill>
                          <a:latin typeface="Arial" pitchFamily="34" charset="0"/>
                          <a:cs typeface="Arial" pitchFamily="34" charset="0"/>
                        </a:rPr>
                        <a:t>Processo de registro invasivo</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pPr algn="ctr"/>
                      <a:r>
                        <a:rPr lang="pt-BR" sz="2400" b="0" dirty="0" smtClean="0">
                          <a:solidFill>
                            <a:srgbClr val="002060"/>
                          </a:solidFill>
                          <a:latin typeface="Arial" pitchFamily="34" charset="0"/>
                          <a:cs typeface="Arial" pitchFamily="34" charset="0"/>
                        </a:rPr>
                        <a:t>25%</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r>
                        <a:rPr lang="pt-BR" sz="2400" b="0" dirty="0" smtClean="0">
                          <a:solidFill>
                            <a:srgbClr val="002060"/>
                          </a:solidFill>
                          <a:latin typeface="Arial" pitchFamily="34" charset="0"/>
                          <a:cs typeface="Arial" pitchFamily="34" charset="0"/>
                        </a:rPr>
                        <a:t>Sem identificação de usuário, perda de tempo para inserção dos dados</a:t>
                      </a:r>
                      <a:endParaRPr lang="pt-BR" sz="2400" b="0" dirty="0">
                        <a:solidFill>
                          <a:srgbClr val="002060"/>
                        </a:solidFill>
                        <a:latin typeface="Arial" pitchFamily="34" charset="0"/>
                        <a:cs typeface="Arial" pitchFamily="34" charset="0"/>
                      </a:endParaRPr>
                    </a:p>
                  </a:txBody>
                  <a:tcPr marL="91437" marR="91437" marT="45726" marB="45726">
                    <a:noFill/>
                  </a:tcPr>
                </a:tc>
              </a:tr>
              <a:tr h="1554673">
                <a:tc>
                  <a:txBody>
                    <a:bodyPr/>
                    <a:lstStyle/>
                    <a:p>
                      <a:r>
                        <a:rPr lang="pt-BR" sz="2400" b="0" dirty="0" smtClean="0">
                          <a:solidFill>
                            <a:srgbClr val="002060"/>
                          </a:solidFill>
                          <a:latin typeface="Arial" pitchFamily="34" charset="0"/>
                          <a:cs typeface="Arial" pitchFamily="34" charset="0"/>
                        </a:rPr>
                        <a:t>Navegação inconsistente</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pPr algn="ctr"/>
                      <a:r>
                        <a:rPr lang="pt-BR" sz="2400" b="0" dirty="0" smtClean="0">
                          <a:solidFill>
                            <a:srgbClr val="002060"/>
                          </a:solidFill>
                          <a:latin typeface="Arial" pitchFamily="34" charset="0"/>
                          <a:cs typeface="Arial" pitchFamily="34" charset="0"/>
                        </a:rPr>
                        <a:t>13%</a:t>
                      </a:r>
                      <a:endParaRPr lang="pt-BR" sz="2400" b="0" dirty="0">
                        <a:solidFill>
                          <a:srgbClr val="002060"/>
                        </a:solidFill>
                        <a:latin typeface="Arial" pitchFamily="34" charset="0"/>
                        <a:cs typeface="Arial" pitchFamily="34" charset="0"/>
                      </a:endParaRPr>
                    </a:p>
                  </a:txBody>
                  <a:tcPr marL="91437" marR="91437" marT="45726" marB="45726">
                    <a:noFill/>
                  </a:tcPr>
                </a:tc>
                <a:tc>
                  <a:txBody>
                    <a:bodyPr/>
                    <a:lstStyle/>
                    <a:p>
                      <a:r>
                        <a:rPr lang="pt-BR" sz="2400" b="0" dirty="0" smtClean="0">
                          <a:solidFill>
                            <a:srgbClr val="002060"/>
                          </a:solidFill>
                          <a:latin typeface="Arial" pitchFamily="34" charset="0"/>
                          <a:cs typeface="Arial" pitchFamily="34" charset="0"/>
                        </a:rPr>
                        <a:t>Caminhos ineficientes, foco na navegação e não no uso, sem funcionalidades úteis</a:t>
                      </a:r>
                      <a:endParaRPr lang="pt-BR" sz="2400" b="0" dirty="0">
                        <a:solidFill>
                          <a:srgbClr val="002060"/>
                        </a:solidFill>
                        <a:latin typeface="Arial" pitchFamily="34" charset="0"/>
                        <a:cs typeface="Arial" pitchFamily="34" charset="0"/>
                      </a:endParaRPr>
                    </a:p>
                  </a:txBody>
                  <a:tcPr marL="91437" marR="91437" marT="45726" marB="45726">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a:t>
            </a:r>
            <a:endParaRPr lang="pt-BR" dirty="0"/>
          </a:p>
        </p:txBody>
      </p:sp>
      <p:sp>
        <p:nvSpPr>
          <p:cNvPr id="3" name="Espaço Reservado para Texto 2"/>
          <p:cNvSpPr>
            <a:spLocks noGrp="1"/>
          </p:cNvSpPr>
          <p:nvPr>
            <p:ph type="body" idx="1"/>
          </p:nvPr>
        </p:nvSpPr>
        <p:spPr/>
        <p:txBody>
          <a:bodyPr/>
          <a:lstStyle/>
          <a:p>
            <a:r>
              <a:rPr lang="pt-BR" dirty="0" smtClean="0"/>
              <a:t>Interação com o usuário</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Interface gráfica do usuário - aceita a entrada por meio de dispositivos de entrada e fornece saída por meio do monitor; </a:t>
            </a: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Interface - Tipos</a:t>
            </a:r>
            <a:endParaRPr lang="pt-BR" dirty="0"/>
          </a:p>
        </p:txBody>
      </p:sp>
      <p:pic>
        <p:nvPicPr>
          <p:cNvPr id="5" name="Imagem 4" descr="monitor-700.jpg"/>
          <p:cNvPicPr>
            <a:picLocks noChangeAspect="1"/>
          </p:cNvPicPr>
          <p:nvPr/>
        </p:nvPicPr>
        <p:blipFill>
          <a:blip r:embed="rId2" cstate="print"/>
          <a:stretch>
            <a:fillRect/>
          </a:stretch>
        </p:blipFill>
        <p:spPr>
          <a:xfrm>
            <a:off x="2267744" y="2996952"/>
            <a:ext cx="5004048" cy="31275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Interface web do usuário - aceita a entrada e fornece saída ao gerar páginas web, que são transportadas pela Internet e visualizadas através de um navegador;</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Interface - Tipos</a:t>
            </a:r>
            <a:endParaRPr lang="pt-BR" dirty="0"/>
          </a:p>
        </p:txBody>
      </p:sp>
      <p:pic>
        <p:nvPicPr>
          <p:cNvPr id="5" name="Imagem 4" descr="image10.png"/>
          <p:cNvPicPr>
            <a:picLocks noChangeAspect="1"/>
          </p:cNvPicPr>
          <p:nvPr/>
        </p:nvPicPr>
        <p:blipFill>
          <a:blip r:embed="rId2" cstate="print"/>
          <a:stretch>
            <a:fillRect/>
          </a:stretch>
        </p:blipFill>
        <p:spPr>
          <a:xfrm>
            <a:off x="1691680" y="3356992"/>
            <a:ext cx="5940152" cy="31007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Interface de linha de comando - aceita a entrada através de comandos de texto utilizando teclado e fornece saída imprimindo o texto no monitor;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Interface - Tipos</a:t>
            </a:r>
            <a:endParaRPr lang="pt-BR" dirty="0"/>
          </a:p>
        </p:txBody>
      </p:sp>
      <p:pic>
        <p:nvPicPr>
          <p:cNvPr id="6" name="Imagem 5" descr="ka0Do000000EDU0IAO_pt_BR_1.jpeg"/>
          <p:cNvPicPr>
            <a:picLocks noChangeAspect="1"/>
          </p:cNvPicPr>
          <p:nvPr/>
        </p:nvPicPr>
        <p:blipFill>
          <a:blip r:embed="rId2" cstate="print"/>
          <a:stretch>
            <a:fillRect/>
          </a:stretch>
        </p:blipFill>
        <p:spPr>
          <a:xfrm>
            <a:off x="1763688" y="3284984"/>
            <a:ext cx="5400600" cy="2999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Interface tátil - interface gráfica do usuário que usa telas de sensíveis ao toque como forma de entrada, tornando o monitor um dispositivo tanto de entrada como de saída do sistema.</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Interface - Tipos</a:t>
            </a:r>
            <a:endParaRPr lang="pt-BR" dirty="0"/>
          </a:p>
        </p:txBody>
      </p:sp>
      <p:pic>
        <p:nvPicPr>
          <p:cNvPr id="7" name="Imagem 6" descr="Monitor-portatil-Asus.jpg"/>
          <p:cNvPicPr>
            <a:picLocks noChangeAspect="1"/>
          </p:cNvPicPr>
          <p:nvPr/>
        </p:nvPicPr>
        <p:blipFill>
          <a:blip r:embed="rId2" cstate="print"/>
          <a:stretch>
            <a:fillRect/>
          </a:stretch>
        </p:blipFill>
        <p:spPr>
          <a:xfrm>
            <a:off x="2339752" y="3501008"/>
            <a:ext cx="5076056" cy="28552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Identificar os requisitos do usuário; </a:t>
            </a:r>
          </a:p>
          <a:p>
            <a:r>
              <a:rPr lang="pt-BR" dirty="0" smtClean="0"/>
              <a:t>Criar os cenários do usuário; </a:t>
            </a:r>
          </a:p>
          <a:p>
            <a:r>
              <a:rPr lang="pt-BR" dirty="0" smtClean="0"/>
              <a:t>Criar os layouts de tela; </a:t>
            </a:r>
          </a:p>
          <a:p>
            <a:r>
              <a:rPr lang="pt-BR" dirty="0" smtClean="0"/>
              <a:t>Determinar as ferramentas adequadas; </a:t>
            </a:r>
          </a:p>
          <a:p>
            <a:r>
              <a:rPr lang="pt-BR" dirty="0" smtClean="0"/>
              <a:t>Fazer testes e implementar o projeto.</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Criando Interfaces</a:t>
            </a:r>
            <a:endParaRPr lang="pt-B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Projeto de </a:t>
            </a:r>
            <a:r>
              <a:rPr lang="pt-BR" dirty="0" err="1" smtClean="0"/>
              <a:t>Website</a:t>
            </a:r>
            <a:endParaRPr lang="pt-BR" dirty="0"/>
          </a:p>
        </p:txBody>
      </p:sp>
      <p:sp>
        <p:nvSpPr>
          <p:cNvPr id="3" name="Espaço Reservado para Texto 2"/>
          <p:cNvSpPr>
            <a:spLocks noGrp="1"/>
          </p:cNvSpPr>
          <p:nvPr>
            <p:ph type="body" idx="1"/>
          </p:nvPr>
        </p:nvSpPr>
        <p:spPr/>
        <p:txBody>
          <a:bodyPr/>
          <a:lstStyle/>
          <a:p>
            <a:r>
              <a:rPr lang="pt-BR" dirty="0" smtClean="0"/>
              <a:t>Arquitetura da Informação</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altLang="pt-BR" sz="2800" b="1" dirty="0" smtClean="0">
                <a:solidFill>
                  <a:srgbClr val="002060"/>
                </a:solidFill>
                <a:latin typeface="Arial" charset="0"/>
                <a:cs typeface="Arial" charset="0"/>
              </a:rPr>
              <a:t>O termo Arquitetura da Informação foi empregado inicialmente por WURMAN (Richard Saul </a:t>
            </a:r>
            <a:r>
              <a:rPr lang="pt-BR" altLang="pt-BR" sz="2800" b="1" dirty="0" err="1" smtClean="0">
                <a:solidFill>
                  <a:srgbClr val="002060"/>
                </a:solidFill>
                <a:latin typeface="Arial" charset="0"/>
                <a:cs typeface="Arial" charset="0"/>
              </a:rPr>
              <a:t>Wurman</a:t>
            </a:r>
            <a:r>
              <a:rPr lang="pt-BR" altLang="pt-BR" sz="2800" b="1" dirty="0" smtClean="0">
                <a:solidFill>
                  <a:srgbClr val="002060"/>
                </a:solidFill>
                <a:latin typeface="Arial" charset="0"/>
                <a:cs typeface="Arial" charset="0"/>
              </a:rPr>
              <a:t>), na década de 60.</a:t>
            </a:r>
            <a:endParaRPr lang="pt-BR" altLang="pt-BR" sz="2800" dirty="0" smtClean="0">
              <a:solidFill>
                <a:srgbClr val="002060"/>
              </a:solidFill>
              <a:latin typeface="Arial" charset="0"/>
              <a:cs typeface="Arial" charset="0"/>
            </a:endParaRP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altLang="pt-BR" sz="4400" dirty="0" smtClean="0">
                <a:solidFill>
                  <a:srgbClr val="002060"/>
                </a:solidFill>
                <a:latin typeface="Arial" charset="0"/>
                <a:cs typeface="Arial" charset="0"/>
              </a:rPr>
              <a:t>ARQUITETURA DA INFORMAÇÃO</a:t>
            </a:r>
            <a:endParaRPr lang="pt-BR" dirty="0"/>
          </a:p>
        </p:txBody>
      </p:sp>
      <p:pic>
        <p:nvPicPr>
          <p:cNvPr id="5" name="Picture 4" descr="https://encrypted-tbn1.gstatic.com/images?q=tbn:ANd9GcR9W3b-bAQfqE7lSbFCnDLUcTX4VxrBEVwLqRbXZ22lBhqzGy6R5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35896" y="3861048"/>
            <a:ext cx="1827213" cy="126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altLang="pt-BR" sz="2800" dirty="0" smtClean="0">
                <a:solidFill>
                  <a:srgbClr val="002060"/>
                </a:solidFill>
                <a:latin typeface="Arial" charset="0"/>
                <a:cs typeface="Arial" charset="0"/>
              </a:rPr>
              <a:t>Um projeto de </a:t>
            </a:r>
            <a:r>
              <a:rPr lang="pt-BR" altLang="pt-BR" sz="2800" dirty="0" err="1" smtClean="0">
                <a:solidFill>
                  <a:srgbClr val="002060"/>
                </a:solidFill>
                <a:latin typeface="Arial" charset="0"/>
                <a:cs typeface="Arial" charset="0"/>
              </a:rPr>
              <a:t>website</a:t>
            </a:r>
            <a:r>
              <a:rPr lang="pt-BR" altLang="pt-BR" sz="2800" dirty="0" smtClean="0">
                <a:solidFill>
                  <a:srgbClr val="002060"/>
                </a:solidFill>
                <a:latin typeface="Arial" charset="0"/>
                <a:cs typeface="Arial" charset="0"/>
              </a:rPr>
              <a:t> deve ser iniciado pela definição da estrutura que servirá como base para todas as outras partes.</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Projeto de </a:t>
            </a:r>
            <a:r>
              <a:rPr lang="pt-BR" dirty="0" err="1" smtClean="0"/>
              <a:t>Website</a:t>
            </a:r>
            <a:endParaRPr lang="pt-BR" dirty="0"/>
          </a:p>
        </p:txBody>
      </p:sp>
      <p:sp>
        <p:nvSpPr>
          <p:cNvPr id="5" name="CaixaDeTexto 4"/>
          <p:cNvSpPr txBox="1"/>
          <p:nvPr/>
        </p:nvSpPr>
        <p:spPr>
          <a:xfrm>
            <a:off x="6223000" y="2900074"/>
            <a:ext cx="2757488" cy="3416300"/>
          </a:xfrm>
          <a:prstGeom prst="rect">
            <a:avLst/>
          </a:prstGeom>
          <a:noFill/>
        </p:spPr>
        <p:txBody>
          <a:bodyPr>
            <a:spAutoFit/>
          </a:bodyPr>
          <a:lstStyle/>
          <a:p>
            <a:pPr>
              <a:defRPr/>
            </a:pPr>
            <a:r>
              <a:rPr lang="pt-BR" sz="2400" u="sng" dirty="0">
                <a:solidFill>
                  <a:srgbClr val="002060"/>
                </a:solidFill>
                <a:latin typeface="Arial" panose="020B0604020202020204" pitchFamily="34" charset="0"/>
                <a:cs typeface="Arial" panose="020B0604020202020204" pitchFamily="34" charset="0"/>
              </a:rPr>
              <a:t>Fase de construção:</a:t>
            </a:r>
          </a:p>
          <a:p>
            <a:pPr>
              <a:defRPr/>
            </a:pPr>
            <a:endParaRPr lang="pt-BR" sz="2400" u="sng"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Piloto</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Aceite</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Integração</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Publicação</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Operação e manutenção</a:t>
            </a:r>
          </a:p>
        </p:txBody>
      </p:sp>
      <p:sp>
        <p:nvSpPr>
          <p:cNvPr id="6" name="CaixaDeTexto 5"/>
          <p:cNvSpPr txBox="1"/>
          <p:nvPr/>
        </p:nvSpPr>
        <p:spPr>
          <a:xfrm>
            <a:off x="3287713" y="2890549"/>
            <a:ext cx="2947987" cy="3416300"/>
          </a:xfrm>
          <a:prstGeom prst="rect">
            <a:avLst/>
          </a:prstGeom>
          <a:noFill/>
        </p:spPr>
        <p:txBody>
          <a:bodyPr>
            <a:spAutoFit/>
          </a:bodyPr>
          <a:lstStyle/>
          <a:p>
            <a:pPr>
              <a:defRPr/>
            </a:pPr>
            <a:r>
              <a:rPr lang="pt-BR" sz="2400" u="sng" dirty="0">
                <a:solidFill>
                  <a:srgbClr val="002060"/>
                </a:solidFill>
                <a:latin typeface="Arial" panose="020B0604020202020204" pitchFamily="34" charset="0"/>
                <a:cs typeface="Arial" panose="020B0604020202020204" pitchFamily="34" charset="0"/>
              </a:rPr>
              <a:t>Fase de concepção:</a:t>
            </a:r>
          </a:p>
          <a:p>
            <a:pPr>
              <a:defRPr/>
            </a:pPr>
            <a:endParaRPr lang="pt-BR" sz="2400" u="sng"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Modelo de negócios</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Conteúdo</a:t>
            </a: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Projeto de TI</a:t>
            </a:r>
          </a:p>
          <a:p>
            <a:pPr marL="285750" indent="-285750">
              <a:buFont typeface="Arial" panose="020B0604020202020204" pitchFamily="34" charset="0"/>
              <a:buChar char="•"/>
              <a:defRPr/>
            </a:pPr>
            <a:r>
              <a:rPr lang="pt-BR" sz="2400" dirty="0" err="1">
                <a:solidFill>
                  <a:srgbClr val="002060"/>
                </a:solidFill>
                <a:latin typeface="Arial" panose="020B0604020202020204" pitchFamily="34" charset="0"/>
                <a:cs typeface="Arial" panose="020B0604020202020204" pitchFamily="34" charset="0"/>
              </a:rPr>
              <a:t>Infra-estrutura</a:t>
            </a:r>
            <a:endParaRPr lang="pt-BR" sz="24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Parcerias</a:t>
            </a:r>
          </a:p>
          <a:p>
            <a:pPr>
              <a:defRPr/>
            </a:pPr>
            <a:endParaRPr lang="pt-BR" sz="2400" dirty="0">
              <a:solidFill>
                <a:srgbClr val="002060"/>
              </a:solidFill>
              <a:latin typeface="Arial" panose="020B0604020202020204" pitchFamily="34" charset="0"/>
              <a:cs typeface="Arial" panose="020B0604020202020204" pitchFamily="34" charset="0"/>
            </a:endParaRPr>
          </a:p>
        </p:txBody>
      </p:sp>
      <p:cxnSp>
        <p:nvCxnSpPr>
          <p:cNvPr id="7" name="Conector reto 6"/>
          <p:cNvCxnSpPr/>
          <p:nvPr/>
        </p:nvCxnSpPr>
        <p:spPr>
          <a:xfrm>
            <a:off x="3016250" y="3076286"/>
            <a:ext cx="0" cy="3549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Conector reto 7"/>
          <p:cNvCxnSpPr/>
          <p:nvPr/>
        </p:nvCxnSpPr>
        <p:spPr>
          <a:xfrm flipH="1">
            <a:off x="6223000" y="3093749"/>
            <a:ext cx="12700" cy="3532187"/>
          </a:xfrm>
          <a:prstGeom prst="line">
            <a:avLst/>
          </a:prstGeom>
        </p:spPr>
        <p:style>
          <a:lnRef idx="2">
            <a:schemeClr val="accent1"/>
          </a:lnRef>
          <a:fillRef idx="0">
            <a:schemeClr val="accent1"/>
          </a:fillRef>
          <a:effectRef idx="1">
            <a:schemeClr val="accent1"/>
          </a:effectRef>
          <a:fontRef idx="minor">
            <a:schemeClr val="tx1"/>
          </a:fontRef>
        </p:style>
      </p:cxnSp>
      <p:sp>
        <p:nvSpPr>
          <p:cNvPr id="9" name="CaixaDeTexto 8"/>
          <p:cNvSpPr txBox="1"/>
          <p:nvPr/>
        </p:nvSpPr>
        <p:spPr>
          <a:xfrm>
            <a:off x="314325" y="2708920"/>
            <a:ext cx="2811463" cy="4154984"/>
          </a:xfrm>
          <a:prstGeom prst="rect">
            <a:avLst/>
          </a:prstGeom>
          <a:noFill/>
        </p:spPr>
        <p:txBody>
          <a:bodyPr wrap="square">
            <a:spAutoFit/>
          </a:bodyPr>
          <a:lstStyle/>
          <a:p>
            <a:pPr>
              <a:defRPr/>
            </a:pPr>
            <a:r>
              <a:rPr lang="pt-BR" sz="2400" u="sng" dirty="0">
                <a:solidFill>
                  <a:srgbClr val="002060"/>
                </a:solidFill>
                <a:latin typeface="Arial" panose="020B0604020202020204" pitchFamily="34" charset="0"/>
                <a:cs typeface="Arial" panose="020B0604020202020204" pitchFamily="34" charset="0"/>
              </a:rPr>
              <a:t>Fase de compreensão:</a:t>
            </a:r>
          </a:p>
          <a:p>
            <a:pPr>
              <a:defRPr/>
            </a:pPr>
            <a:endParaRPr lang="pt-BR" sz="2400" u="sng"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Estratégia</a:t>
            </a:r>
          </a:p>
          <a:p>
            <a:pPr marL="742950" lvl="1"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Visão</a:t>
            </a:r>
          </a:p>
          <a:p>
            <a:pPr marL="742950" lvl="1"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Missão</a:t>
            </a:r>
          </a:p>
          <a:p>
            <a:pPr marL="742950" lvl="1" indent="-285750">
              <a:buFont typeface="Arial" panose="020B0604020202020204" pitchFamily="34" charset="0"/>
              <a:buChar char="•"/>
              <a:defRPr/>
            </a:pPr>
            <a:r>
              <a:rPr lang="pt-BR" sz="2400" dirty="0">
                <a:solidFill>
                  <a:srgbClr val="002060"/>
                </a:solidFill>
                <a:latin typeface="Arial" panose="020B0604020202020204" pitchFamily="34" charset="0"/>
                <a:cs typeface="Arial" panose="020B0604020202020204" pitchFamily="34" charset="0"/>
              </a:rPr>
              <a:t>Objetivos</a:t>
            </a:r>
          </a:p>
          <a:p>
            <a:pPr marL="285750" indent="-285750">
              <a:buFont typeface="Arial" panose="020B0604020202020204" pitchFamily="34" charset="0"/>
              <a:buChar char="•"/>
              <a:defRPr/>
            </a:pPr>
            <a:r>
              <a:rPr lang="pt-BR" sz="2400" dirty="0" smtClean="0">
                <a:solidFill>
                  <a:srgbClr val="002060"/>
                </a:solidFill>
                <a:latin typeface="Arial" panose="020B0604020202020204" pitchFamily="34" charset="0"/>
                <a:cs typeface="Arial" panose="020B0604020202020204" pitchFamily="34" charset="0"/>
              </a:rPr>
              <a:t>Modelagem </a:t>
            </a:r>
            <a:r>
              <a:rPr lang="pt-BR" sz="2400" dirty="0">
                <a:solidFill>
                  <a:srgbClr val="002060"/>
                </a:solidFill>
                <a:latin typeface="Arial" panose="020B0604020202020204" pitchFamily="34" charset="0"/>
                <a:cs typeface="Arial" panose="020B0604020202020204" pitchFamily="34" charset="0"/>
              </a:rPr>
              <a:t>conceitual</a:t>
            </a:r>
          </a:p>
          <a:p>
            <a:pPr marL="285750" indent="-285750">
              <a:buFont typeface="Arial" panose="020B0604020202020204" pitchFamily="34" charset="0"/>
              <a:buChar char="•"/>
              <a:defRPr/>
            </a:pPr>
            <a:endParaRPr lang="pt-BR" sz="2400" dirty="0">
              <a:solidFill>
                <a:srgbClr val="002060"/>
              </a:solidFill>
              <a:latin typeface="Arial" panose="020B0604020202020204" pitchFamily="34" charset="0"/>
              <a:cs typeface="Arial" panose="020B0604020202020204" pitchFamily="34" charset="0"/>
            </a:endParaRPr>
          </a:p>
          <a:p>
            <a:pPr>
              <a:defRPr/>
            </a:pPr>
            <a:endParaRPr lang="pt-BR" sz="2400"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Autofit/>
          </a:bodyPr>
          <a:lstStyle/>
          <a:p>
            <a:r>
              <a:rPr lang="pt-BR" altLang="pt-BR" sz="3200" dirty="0" smtClean="0">
                <a:solidFill>
                  <a:srgbClr val="002060"/>
                </a:solidFill>
                <a:latin typeface="Arial" charset="0"/>
                <a:cs typeface="Arial" charset="0"/>
              </a:rPr>
              <a:t>COMPONENTES DA ARQUITETURA DA INFORMAÇÃO</a:t>
            </a:r>
            <a:endParaRPr lang="pt-BR" sz="3200" dirty="0"/>
          </a:p>
        </p:txBody>
      </p:sp>
      <p:sp>
        <p:nvSpPr>
          <p:cNvPr id="5" name="CaixaDeTexto 2"/>
          <p:cNvSpPr txBox="1">
            <a:spLocks noChangeArrowheads="1"/>
          </p:cNvSpPr>
          <p:nvPr/>
        </p:nvSpPr>
        <p:spPr bwMode="auto">
          <a:xfrm>
            <a:off x="222250" y="2125663"/>
            <a:ext cx="2581275" cy="360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r>
              <a:rPr lang="pt-BR" altLang="pt-BR" sz="2400">
                <a:solidFill>
                  <a:schemeClr val="tx2"/>
                </a:solidFill>
                <a:latin typeface="Arial" charset="0"/>
                <a:cs typeface="Arial" charset="0"/>
              </a:rPr>
              <a:t>Sistema de organização</a:t>
            </a: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a:p>
            <a:endParaRPr lang="pt-BR" altLang="pt-BR" sz="2000">
              <a:solidFill>
                <a:schemeClr val="tx2"/>
              </a:solidFill>
              <a:latin typeface="Arial" charset="0"/>
              <a:cs typeface="Arial" charset="0"/>
            </a:endParaRPr>
          </a:p>
        </p:txBody>
      </p:sp>
      <p:pic>
        <p:nvPicPr>
          <p:cNvPr id="6" name="Picture 2" descr="https://encrypted-tbn1.gstatic.com/images?q=tbn:ANd9GcTXIVzxaoL3mzIX91nOIukCOOydmHjstEeFwdexhi_7fhd3BbMj"/>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44700" y="2546350"/>
            <a:ext cx="1998663"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aixaDeTexto 3"/>
          <p:cNvSpPr txBox="1">
            <a:spLocks noChangeArrowheads="1"/>
          </p:cNvSpPr>
          <p:nvPr/>
        </p:nvSpPr>
        <p:spPr bwMode="auto">
          <a:xfrm>
            <a:off x="222250" y="5048250"/>
            <a:ext cx="176371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chemeClr val="tx2"/>
                </a:solidFill>
                <a:latin typeface="Arial" charset="0"/>
                <a:cs typeface="Arial" charset="0"/>
              </a:rPr>
              <a:t>Sistema de</a:t>
            </a:r>
          </a:p>
          <a:p>
            <a:r>
              <a:rPr lang="pt-BR" altLang="pt-BR" sz="2400">
                <a:solidFill>
                  <a:schemeClr val="tx2"/>
                </a:solidFill>
                <a:latin typeface="Arial" charset="0"/>
                <a:cs typeface="Arial" charset="0"/>
              </a:rPr>
              <a:t> navegação</a:t>
            </a:r>
          </a:p>
        </p:txBody>
      </p:sp>
      <p:pic>
        <p:nvPicPr>
          <p:cNvPr id="8" name="Picture 4" descr="https://encrypted-tbn3.gstatic.com/images?q=tbn:ANd9GcTIGDPFYxkU66oeDFUWAHoL2DWXlHPq38C0aE3w019n7Iauj7JRs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44700" y="4613275"/>
            <a:ext cx="1998663"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CaixaDeTexto 4"/>
          <p:cNvSpPr txBox="1">
            <a:spLocks noChangeArrowheads="1"/>
          </p:cNvSpPr>
          <p:nvPr/>
        </p:nvSpPr>
        <p:spPr bwMode="auto">
          <a:xfrm>
            <a:off x="4241800" y="2813050"/>
            <a:ext cx="2894013"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chemeClr val="tx2"/>
                </a:solidFill>
                <a:latin typeface="Arial" charset="0"/>
                <a:cs typeface="Arial" charset="0"/>
              </a:rPr>
              <a:t>Sistema de rotulação</a:t>
            </a:r>
          </a:p>
        </p:txBody>
      </p:sp>
      <p:pic>
        <p:nvPicPr>
          <p:cNvPr id="10" name="Picture 6" descr="https://encrypted-tbn0.gstatic.com/images?q=tbn:ANd9GcTm5wnO8k5TQ09I-VTmTbSYLuaezVOB7vauXn1nrnv_qnjBD27owA"/>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89738" y="2451100"/>
            <a:ext cx="1998662"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CaixaDeTexto 5"/>
          <p:cNvSpPr txBox="1">
            <a:spLocks noChangeArrowheads="1"/>
          </p:cNvSpPr>
          <p:nvPr/>
        </p:nvSpPr>
        <p:spPr bwMode="auto">
          <a:xfrm>
            <a:off x="4241800" y="5029200"/>
            <a:ext cx="2541588"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chemeClr val="tx2"/>
                </a:solidFill>
                <a:latin typeface="Arial" charset="0"/>
                <a:cs typeface="Arial" charset="0"/>
              </a:rPr>
              <a:t>Sistema de busca</a:t>
            </a:r>
          </a:p>
        </p:txBody>
      </p:sp>
      <p:pic>
        <p:nvPicPr>
          <p:cNvPr id="12" name="Picture 8" descr="https://encrypted-tbn0.gstatic.com/images?q=tbn:ANd9GcSYQ7RufD-macrFJJEM3__oqWE5LAnyq8nUBrj1yocg2ct0vAac"/>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89738" y="4518025"/>
            <a:ext cx="1998662"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altLang="pt-BR" sz="2800" dirty="0" smtClean="0">
                <a:solidFill>
                  <a:srgbClr val="002060"/>
                </a:solidFill>
                <a:latin typeface="Arial" charset="0"/>
                <a:cs typeface="Arial" charset="0"/>
              </a:rPr>
              <a:t>Determina o agrupamento e a categorização do conteúdo informacional.</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Organização</a:t>
            </a:r>
            <a:endParaRPr lang="pt-B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buNone/>
            </a:pPr>
            <a:r>
              <a:rPr lang="pt-BR" altLang="pt-BR" sz="2800" u="sng" dirty="0" smtClean="0">
                <a:solidFill>
                  <a:srgbClr val="002060"/>
                </a:solidFill>
                <a:latin typeface="Arial" charset="0"/>
                <a:cs typeface="Arial" charset="0"/>
              </a:rPr>
              <a:t>Exata</a:t>
            </a:r>
            <a:endParaRPr lang="pt-BR" altLang="pt-BR" sz="2800" dirty="0" smtClean="0">
              <a:solidFill>
                <a:srgbClr val="002060"/>
              </a:solidFill>
              <a:latin typeface="Arial" charset="0"/>
              <a:cs typeface="Arial" charset="0"/>
            </a:endParaRPr>
          </a:p>
          <a:p>
            <a:pPr algn="just"/>
            <a:r>
              <a:rPr lang="pt-BR" altLang="pt-BR" sz="2800" dirty="0" smtClean="0">
                <a:solidFill>
                  <a:srgbClr val="002060"/>
                </a:solidFill>
                <a:latin typeface="Arial" charset="0"/>
                <a:cs typeface="Arial" charset="0"/>
              </a:rPr>
              <a:t>Divide a informação em categorias bem definidas e mutuamente exclusivas com regras claras para incluir novos itens.</a:t>
            </a:r>
          </a:p>
          <a:p>
            <a:pPr algn="just"/>
            <a:r>
              <a:rPr lang="pt-BR" altLang="pt-BR" sz="2800" dirty="0" smtClean="0">
                <a:solidFill>
                  <a:srgbClr val="002060"/>
                </a:solidFill>
                <a:latin typeface="Arial" charset="0"/>
                <a:cs typeface="Arial" charset="0"/>
              </a:rPr>
              <a:t>Indicado quando o usuário sabe exatamente o que está procurando.</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Organização</a:t>
            </a:r>
            <a:endParaRPr lang="pt-B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altLang="pt-BR" sz="2800" i="1" dirty="0" smtClean="0">
                <a:solidFill>
                  <a:srgbClr val="002060"/>
                </a:solidFill>
                <a:latin typeface="Arial" charset="0"/>
                <a:cs typeface="Arial" charset="0"/>
              </a:rPr>
              <a:t>Alfabeto</a:t>
            </a:r>
            <a:r>
              <a:rPr lang="pt-BR" altLang="pt-BR" sz="2800" dirty="0" smtClean="0">
                <a:solidFill>
                  <a:srgbClr val="002060"/>
                </a:solidFill>
                <a:latin typeface="Arial" charset="0"/>
                <a:cs typeface="Arial" charset="0"/>
              </a:rPr>
              <a:t>: Indicado para grandes conjuntos de Informação e público muito diversificado.</a:t>
            </a:r>
          </a:p>
          <a:p>
            <a:pPr algn="just"/>
            <a:r>
              <a:rPr lang="pt-BR" altLang="pt-BR" sz="2800" i="1" dirty="0" smtClean="0">
                <a:solidFill>
                  <a:srgbClr val="002060"/>
                </a:solidFill>
                <a:latin typeface="Arial" charset="0"/>
                <a:cs typeface="Arial" charset="0"/>
              </a:rPr>
              <a:t>Tempo</a:t>
            </a:r>
            <a:r>
              <a:rPr lang="pt-BR" altLang="pt-BR" sz="2800" dirty="0" smtClean="0">
                <a:solidFill>
                  <a:srgbClr val="002060"/>
                </a:solidFill>
                <a:latin typeface="Arial" charset="0"/>
                <a:cs typeface="Arial" charset="0"/>
              </a:rPr>
              <a:t>: Indicado para mostrar a ordem cronológica de eventos.</a:t>
            </a:r>
          </a:p>
          <a:p>
            <a:pPr algn="just"/>
            <a:r>
              <a:rPr lang="pt-BR" altLang="pt-BR" sz="2800" i="1" dirty="0" smtClean="0">
                <a:solidFill>
                  <a:srgbClr val="002060"/>
                </a:solidFill>
                <a:latin typeface="Arial" charset="0"/>
                <a:cs typeface="Arial" charset="0"/>
              </a:rPr>
              <a:t>Localização</a:t>
            </a:r>
            <a:r>
              <a:rPr lang="pt-BR" altLang="pt-BR" sz="2800" dirty="0" smtClean="0">
                <a:solidFill>
                  <a:srgbClr val="002060"/>
                </a:solidFill>
                <a:latin typeface="Arial" charset="0"/>
                <a:cs typeface="Arial" charset="0"/>
              </a:rPr>
              <a:t>: Compara informações vindas de diferentes locais.</a:t>
            </a:r>
          </a:p>
          <a:p>
            <a:pPr algn="just"/>
            <a:r>
              <a:rPr lang="pt-BR" altLang="pt-BR" sz="2800" i="1" dirty="0" err="1" smtClean="0">
                <a:solidFill>
                  <a:srgbClr val="002060"/>
                </a:solidFill>
                <a:latin typeface="Arial" charset="0"/>
                <a:cs typeface="Arial" charset="0"/>
              </a:rPr>
              <a:t>Seqüência</a:t>
            </a:r>
            <a:r>
              <a:rPr lang="pt-BR" altLang="pt-BR" sz="2800" dirty="0" smtClean="0">
                <a:solidFill>
                  <a:srgbClr val="002060"/>
                </a:solidFill>
                <a:latin typeface="Arial" charset="0"/>
                <a:cs typeface="Arial" charset="0"/>
              </a:rPr>
              <a:t>: Organiza itens por ordem de grandeza. Indicado para conferir valor ou peso a informação.</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dirty="0" smtClean="0"/>
              <a:t>Sistemas de Organização - Exata</a:t>
            </a:r>
            <a:endParaRPr lang="pt-B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buNone/>
            </a:pPr>
            <a:r>
              <a:rPr lang="pt-BR" altLang="pt-BR" sz="2800" u="sng" dirty="0" smtClean="0">
                <a:solidFill>
                  <a:srgbClr val="002060"/>
                </a:solidFill>
                <a:latin typeface="Arial" charset="0"/>
                <a:cs typeface="Arial" charset="0"/>
              </a:rPr>
              <a:t>Ambígua</a:t>
            </a:r>
            <a:endParaRPr lang="pt-BR" altLang="pt-BR" sz="2800" dirty="0" smtClean="0">
              <a:solidFill>
                <a:srgbClr val="002060"/>
              </a:solidFill>
              <a:latin typeface="Arial" charset="0"/>
              <a:cs typeface="Arial" charset="0"/>
            </a:endParaRPr>
          </a:p>
          <a:p>
            <a:pPr algn="just"/>
            <a:r>
              <a:rPr lang="pt-BR" altLang="pt-BR" sz="2800" dirty="0" smtClean="0">
                <a:solidFill>
                  <a:srgbClr val="002060"/>
                </a:solidFill>
                <a:latin typeface="Arial" charset="0"/>
                <a:cs typeface="Arial" charset="0"/>
              </a:rPr>
              <a:t>Divide a Informação em categorias subjetivas.</a:t>
            </a:r>
          </a:p>
          <a:p>
            <a:pPr algn="just"/>
            <a:r>
              <a:rPr lang="pt-BR" altLang="pt-BR" sz="2800" dirty="0" smtClean="0">
                <a:solidFill>
                  <a:srgbClr val="002060"/>
                </a:solidFill>
                <a:latin typeface="Arial" charset="0"/>
                <a:cs typeface="Arial" charset="0"/>
              </a:rPr>
              <a:t>Baseia-se na </a:t>
            </a:r>
            <a:r>
              <a:rPr lang="pt-BR" altLang="pt-BR" sz="2800" dirty="0" err="1" smtClean="0">
                <a:solidFill>
                  <a:srgbClr val="002060"/>
                </a:solidFill>
                <a:latin typeface="Arial" charset="0"/>
                <a:cs typeface="Arial" charset="0"/>
              </a:rPr>
              <a:t>ambigüidade</a:t>
            </a:r>
            <a:r>
              <a:rPr lang="pt-BR" altLang="pt-BR" sz="2800" dirty="0" smtClean="0">
                <a:solidFill>
                  <a:srgbClr val="002060"/>
                </a:solidFill>
                <a:latin typeface="Arial" charset="0"/>
                <a:cs typeface="Arial" charset="0"/>
              </a:rPr>
              <a:t> inerente da língua e na subjetividade humana. Não possui regras claras de como incluir novos itens.</a:t>
            </a:r>
          </a:p>
          <a:p>
            <a:pPr>
              <a:buNone/>
            </a:pP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Sistemas de Organização</a:t>
            </a:r>
            <a:endParaRPr lang="pt-B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altLang="pt-BR" sz="2800" i="1" dirty="0" smtClean="0">
                <a:solidFill>
                  <a:srgbClr val="002060"/>
                </a:solidFill>
                <a:latin typeface="Arial" charset="0"/>
                <a:cs typeface="Arial" charset="0"/>
              </a:rPr>
              <a:t>Assunto</a:t>
            </a:r>
            <a:r>
              <a:rPr lang="pt-BR" altLang="pt-BR" sz="2800" dirty="0" smtClean="0">
                <a:solidFill>
                  <a:srgbClr val="002060"/>
                </a:solidFill>
                <a:latin typeface="Arial" charset="0"/>
                <a:cs typeface="Arial" charset="0"/>
              </a:rPr>
              <a:t>: Divide a informação em diferentes tipos, diferentes modelos ou diferentes perguntas a serem respondidas</a:t>
            </a:r>
          </a:p>
          <a:p>
            <a:pPr algn="just"/>
            <a:r>
              <a:rPr lang="pt-BR" altLang="pt-BR" sz="2800" i="1" dirty="0" smtClean="0">
                <a:solidFill>
                  <a:srgbClr val="002060"/>
                </a:solidFill>
                <a:latin typeface="Arial" charset="0"/>
                <a:cs typeface="Arial" charset="0"/>
              </a:rPr>
              <a:t>Tarefa</a:t>
            </a:r>
            <a:r>
              <a:rPr lang="pt-BR" altLang="pt-BR" sz="2800" dirty="0" smtClean="0">
                <a:solidFill>
                  <a:srgbClr val="002060"/>
                </a:solidFill>
                <a:latin typeface="Arial" charset="0"/>
                <a:cs typeface="Arial" charset="0"/>
              </a:rPr>
              <a:t>: Organiza a informação em conjuntos de ações. Usado muito em software transacionais. Raramente utilizado sozinho na Web.</a:t>
            </a:r>
          </a:p>
          <a:p>
            <a:pPr algn="just"/>
            <a:r>
              <a:rPr lang="pt-BR" altLang="pt-BR" sz="2800" dirty="0" smtClean="0">
                <a:solidFill>
                  <a:srgbClr val="002060"/>
                </a:solidFill>
                <a:latin typeface="Arial" charset="0"/>
                <a:cs typeface="Arial" charset="0"/>
              </a:rPr>
              <a:t>Público Alvo: Indicado quando se deseja customizar o conteúdo para cada público-alvo.</a:t>
            </a:r>
          </a:p>
          <a:p>
            <a:pPr algn="just"/>
            <a:r>
              <a:rPr lang="pt-BR" altLang="pt-BR" sz="2800" i="1" dirty="0" smtClean="0">
                <a:solidFill>
                  <a:srgbClr val="002060"/>
                </a:solidFill>
                <a:latin typeface="Arial" charset="0"/>
                <a:cs typeface="Arial" charset="0"/>
              </a:rPr>
              <a:t>Metáfora</a:t>
            </a:r>
            <a:r>
              <a:rPr lang="pt-BR" altLang="pt-BR" sz="2800" dirty="0" smtClean="0">
                <a:solidFill>
                  <a:srgbClr val="002060"/>
                </a:solidFill>
                <a:latin typeface="Arial" charset="0"/>
                <a:cs typeface="Arial" charset="0"/>
              </a:rPr>
              <a:t>: Utilizado para orientar o usuário em algo novo baseado em algo familiar. Normalmente limita muito a organização.</a:t>
            </a:r>
          </a:p>
          <a:p>
            <a:pPr algn="just"/>
            <a:r>
              <a:rPr lang="pt-BR" altLang="pt-BR" sz="2800" i="1" dirty="0" smtClean="0">
                <a:solidFill>
                  <a:srgbClr val="002060"/>
                </a:solidFill>
                <a:latin typeface="Arial" charset="0"/>
                <a:cs typeface="Arial" charset="0"/>
              </a:rPr>
              <a:t>Híbrido</a:t>
            </a:r>
            <a:r>
              <a:rPr lang="pt-BR" altLang="pt-BR" sz="2800" dirty="0" smtClean="0">
                <a:solidFill>
                  <a:srgbClr val="002060"/>
                </a:solidFill>
                <a:latin typeface="Arial" charset="0"/>
                <a:cs typeface="Arial" charset="0"/>
              </a:rPr>
              <a:t>: Reúne dois ou mais esquemas anteriores. </a:t>
            </a:r>
          </a:p>
          <a:p>
            <a:pPr>
              <a:buNone/>
            </a:pP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dirty="0" smtClean="0"/>
              <a:t>Sistemas de Organização - Ambígua</a:t>
            </a:r>
            <a:endParaRPr lang="pt-B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Estabelece as formas de representação, de apresentação da informação, definindo símbolos para cada elemento informativo. Tem por objetivo garantir a clareza e compreensão do site para os usuários que nele navegarem.</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Rotulação</a:t>
            </a:r>
            <a:endParaRPr lang="pt-B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smtClean="0"/>
              <a:t>Rótulos iconográficos – Podem representar a mesma informação que o texto. Comumente usados em sites infantis; </a:t>
            </a:r>
          </a:p>
          <a:p>
            <a:r>
              <a:rPr lang="pt-BR" dirty="0" smtClean="0"/>
              <a:t>Rótulos como links contextuais – Conduzem para informações em outras páginas ou em outra ligação da mesma página; </a:t>
            </a:r>
          </a:p>
          <a:p>
            <a:r>
              <a:rPr lang="pt-BR" dirty="0" smtClean="0"/>
              <a:t>Rótulos como cabeçalhos – Servem para descrever o conteúdo neles contidos, estabelecendo uma hierarquia dentro do texto;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Rotulação</a:t>
            </a:r>
            <a:endParaRPr lang="pt-B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smtClean="0"/>
              <a:t>Rótulos dentro de um sistema de navegação – Os links de texto são apresentados de forma mais ampla dando ao usuário uma visão generalizada das opções; </a:t>
            </a:r>
          </a:p>
          <a:p>
            <a:r>
              <a:rPr lang="pt-BR" dirty="0" smtClean="0"/>
              <a:t>Rótulos como termos de indexação - Os termos de indexação são letras ou palavras-chaves que compõem um cabeçalho que representa os conteúdos disponíveis para pesquisa.</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Rotulação</a:t>
            </a:r>
            <a:endParaRPr lang="pt-B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altLang="pt-BR" sz="2800" b="1" dirty="0" smtClean="0">
                <a:solidFill>
                  <a:srgbClr val="002060"/>
                </a:solidFill>
                <a:latin typeface="Arial" charset="0"/>
                <a:cs typeface="Arial" charset="0"/>
              </a:rPr>
              <a:t>Sua teoria era de que diante da grande massa de dados que já estávamos sendo submetidos, não teríamos condições de obter ferramentas suficientes capazes de transformar tais dados em informação.</a:t>
            </a:r>
            <a:endParaRPr lang="pt-BR" altLang="pt-BR" sz="2800" dirty="0" smtClean="0">
              <a:solidFill>
                <a:srgbClr val="002060"/>
              </a:solidFill>
              <a:latin typeface="Arial" charset="0"/>
              <a:cs typeface="Arial" charset="0"/>
            </a:endParaRP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altLang="pt-BR" sz="4400" dirty="0" smtClean="0">
                <a:solidFill>
                  <a:srgbClr val="002060"/>
                </a:solidFill>
                <a:latin typeface="Arial" charset="0"/>
                <a:cs typeface="Arial" charset="0"/>
              </a:rPr>
              <a:t>ARQUITETURA DA INFORMAÇÃO</a:t>
            </a:r>
            <a:endParaRPr lang="pt-BR" dirty="0"/>
          </a:p>
        </p:txBody>
      </p:sp>
      <p:pic>
        <p:nvPicPr>
          <p:cNvPr id="5" name="Picture 4" descr="https://encrypted-tbn1.gstatic.com/images?q=tbn:ANd9GcR9W3b-bAQfqE7lSbFCnDLUcTX4VxrBEVwLqRbXZ22lBhqzGy6R5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35896" y="4437112"/>
            <a:ext cx="1827213" cy="126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Especifica as maneiras de navegar, de se mover pelo espaço informacional e hipertextual. Por definição, navegar é alcançar um destino que está fora do alcance do campo de visão do ponto de partida.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Navegação</a:t>
            </a:r>
            <a:endParaRPr lang="pt-BR" dirty="0"/>
          </a:p>
        </p:txBody>
      </p:sp>
      <p:pic>
        <p:nvPicPr>
          <p:cNvPr id="5" name="Imagem 4" descr="bella-vettore-bussola-icona-da-stefan-holliland_52233.jpg"/>
          <p:cNvPicPr>
            <a:picLocks noChangeAspect="1"/>
          </p:cNvPicPr>
          <p:nvPr/>
        </p:nvPicPr>
        <p:blipFill>
          <a:blip r:embed="rId2" cstate="print"/>
          <a:stretch>
            <a:fillRect/>
          </a:stretch>
        </p:blipFill>
        <p:spPr>
          <a:xfrm>
            <a:off x="3059832" y="3573016"/>
            <a:ext cx="2614414" cy="28465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Para alcançar seu destino, o navegador se orienta através de instrumentos e pontos de referência que determinam a sua posição e a direção a seguir.</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Navegação</a:t>
            </a:r>
            <a:endParaRPr lang="pt-BR" dirty="0"/>
          </a:p>
        </p:txBody>
      </p:sp>
      <p:pic>
        <p:nvPicPr>
          <p:cNvPr id="5" name="Imagem 4" descr="bella-vettore-bussola-icona-da-stefan-holliland_52233.jpg"/>
          <p:cNvPicPr>
            <a:picLocks noChangeAspect="1"/>
          </p:cNvPicPr>
          <p:nvPr/>
        </p:nvPicPr>
        <p:blipFill>
          <a:blip r:embed="rId2" cstate="print"/>
          <a:stretch>
            <a:fillRect/>
          </a:stretch>
        </p:blipFill>
        <p:spPr>
          <a:xfrm>
            <a:off x="3059832" y="3573016"/>
            <a:ext cx="2614414" cy="28465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Fio de Ariane (</a:t>
            </a:r>
            <a:r>
              <a:rPr lang="pt-BR" dirty="0" err="1" smtClean="0"/>
              <a:t>breadcrumbs</a:t>
            </a:r>
            <a:r>
              <a:rPr lang="pt-BR" dirty="0" smtClean="0"/>
              <a:t> trais) – Instrumento de navegação representado por uma sequência de links em hierarquia que indica o caminho de navegação permitindo ao usuário localizar-se no site.</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Navegação</a:t>
            </a:r>
            <a:endParaRPr lang="pt-B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Navegação por separadores – Instrumentos de navegação que permitem que o usuário possa identificar os elementos do site e passar entre eles de forma bem fácil. </a:t>
            </a:r>
          </a:p>
          <a:p>
            <a:r>
              <a:rPr lang="pt-BR" dirty="0" smtClean="0"/>
              <a:t>Mapa do site (site </a:t>
            </a:r>
            <a:r>
              <a:rPr lang="pt-BR" dirty="0" err="1" smtClean="0"/>
              <a:t>map</a:t>
            </a:r>
            <a:r>
              <a:rPr lang="pt-BR" dirty="0" smtClean="0"/>
              <a:t>) – É a planta do site. Tem a finalidade de dar uma demonstração global do site para o usuário.</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Navegação</a:t>
            </a:r>
            <a:endParaRPr lang="pt-B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Determina as perguntas que o usuário pode fazer e o conjunto de respostas que irá obter.</a:t>
            </a: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Busca</a:t>
            </a:r>
            <a:endParaRPr lang="pt-BR" dirty="0"/>
          </a:p>
        </p:txBody>
      </p:sp>
      <p:pic>
        <p:nvPicPr>
          <p:cNvPr id="5" name="Imagem 4" descr="GettyImages-1047578412-692fa117cf86450287d8873eeb1a95c8.jpg"/>
          <p:cNvPicPr>
            <a:picLocks noChangeAspect="1"/>
          </p:cNvPicPr>
          <p:nvPr/>
        </p:nvPicPr>
        <p:blipFill>
          <a:blip r:embed="rId2" cstate="print"/>
          <a:stretch>
            <a:fillRect/>
          </a:stretch>
        </p:blipFill>
        <p:spPr>
          <a:xfrm>
            <a:off x="2555776" y="2636912"/>
            <a:ext cx="4067944" cy="29967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buNone/>
            </a:pPr>
            <a:r>
              <a:rPr lang="pt-BR" dirty="0" smtClean="0"/>
              <a:t>“Cerca de 1/3 das pessoas que nós testamos normalmente tentam a busca como suas estratégias iniciais e as outras recorrem a ela quando não conseguem uma resposta seguindo os links (navegando)”. ROSENFELD, L; MORVILLE, P.</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Busca</a:t>
            </a:r>
            <a:endParaRPr lang="pt-B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Procura por item conhecido – Usuário sabe onde encontrar a informação; </a:t>
            </a:r>
          </a:p>
          <a:p>
            <a:r>
              <a:rPr lang="pt-BR" dirty="0" smtClean="0"/>
              <a:t>Procura por item existente – Usuário sabe o que quer mas não sabe como descrever, ou não sabe se a resposta será completa;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Busca</a:t>
            </a:r>
            <a:endParaRPr lang="pt-B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Procura exploratória – Usuário sabe formular a questão, mas não tem certeza do que poderá obter de resposta; </a:t>
            </a:r>
          </a:p>
          <a:p>
            <a:r>
              <a:rPr lang="pt-BR" dirty="0" smtClean="0"/>
              <a:t>Procura ampla – Usuário deseja tudo que estiver disponível sobre o tema que procura</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Busca</a:t>
            </a:r>
            <a:endParaRPr lang="pt-B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O nível de conhecimento do usuário; </a:t>
            </a:r>
          </a:p>
          <a:p>
            <a:r>
              <a:rPr lang="pt-BR" dirty="0" smtClean="0"/>
              <a:t>O tipo de informação que o usuário deseja; </a:t>
            </a:r>
          </a:p>
          <a:p>
            <a:r>
              <a:rPr lang="pt-BR" dirty="0" smtClean="0"/>
              <a:t>O tipo de informação que está sendo indexada; </a:t>
            </a:r>
          </a:p>
          <a:p>
            <a:r>
              <a:rPr lang="pt-BR" dirty="0" smtClean="0"/>
              <a:t>A quantidade de informação que está sendo indexada.</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Sistema de Busca – considere:</a:t>
            </a:r>
            <a:endParaRPr lang="pt-B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Personas</a:t>
            </a:r>
            <a:endParaRPr lang="pt-BR" dirty="0"/>
          </a:p>
        </p:txBody>
      </p:sp>
      <p:sp>
        <p:nvSpPr>
          <p:cNvPr id="3" name="Espaço Reservado para Texto 2"/>
          <p:cNvSpPr>
            <a:spLocks noGrp="1"/>
          </p:cNvSpPr>
          <p:nvPr>
            <p:ph type="body" idx="1"/>
          </p:nvPr>
        </p:nvSpPr>
        <p:spPr/>
        <p:txBody>
          <a:bodyPr/>
          <a:lstStyle/>
          <a:p>
            <a:r>
              <a:rPr lang="pt-BR" dirty="0" smtClean="0"/>
              <a:t>Investigando o Perfil dos Usuários</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altLang="pt-BR" sz="2800" b="1" dirty="0" smtClean="0">
                <a:solidFill>
                  <a:srgbClr val="002060"/>
                </a:solidFill>
                <a:latin typeface="Arial" charset="0"/>
                <a:cs typeface="Arial" charset="0"/>
              </a:rPr>
              <a:t>Já ROSENFELD (Louis Rosenfeld), define a Arquitetura da Informação como “a arte e a ciência de organizar informações para auxiliar os indivíduos a satisfazerem as suas necessidades </a:t>
            </a:r>
            <a:r>
              <a:rPr lang="pt-BR" altLang="pt-BR" sz="2800" b="1" dirty="0" err="1" smtClean="0">
                <a:solidFill>
                  <a:srgbClr val="002060"/>
                </a:solidFill>
                <a:latin typeface="Arial" charset="0"/>
                <a:cs typeface="Arial" charset="0"/>
              </a:rPr>
              <a:t>informacionais</a:t>
            </a:r>
            <a:r>
              <a:rPr lang="pt-BR" altLang="pt-BR" sz="2800" b="1" dirty="0" smtClean="0">
                <a:solidFill>
                  <a:srgbClr val="002060"/>
                </a:solidFill>
                <a:latin typeface="Arial" charset="0"/>
                <a:cs typeface="Arial" charset="0"/>
              </a:rPr>
              <a:t>”.</a:t>
            </a:r>
            <a:endParaRPr lang="pt-BR" altLang="pt-BR" sz="2800" dirty="0" smtClean="0">
              <a:solidFill>
                <a:srgbClr val="002060"/>
              </a:solidFill>
              <a:latin typeface="Arial" charset="0"/>
              <a:cs typeface="Arial" charset="0"/>
            </a:endParaRP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altLang="pt-BR" sz="4400" dirty="0" smtClean="0">
                <a:solidFill>
                  <a:srgbClr val="002060"/>
                </a:solidFill>
                <a:latin typeface="Arial" charset="0"/>
                <a:cs typeface="Arial" charset="0"/>
              </a:rPr>
              <a:t>ARQUITETURA DA INFORMAÇÃO</a:t>
            </a:r>
            <a:endParaRPr lang="pt-BR" dirty="0"/>
          </a:p>
        </p:txBody>
      </p:sp>
      <p:pic>
        <p:nvPicPr>
          <p:cNvPr id="5" name="Picture 4" descr="https://encrypted-tbn1.gstatic.com/images?q=tbn:ANd9GcR9W3b-bAQfqE7lSbFCnDLUcTX4VxrBEVwLqRbXZ22lBhqzGy6R5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51920" y="4437112"/>
            <a:ext cx="1827213" cy="126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Na psicologia</a:t>
            </a:r>
            <a:endParaRPr lang="pt-BR" dirty="0"/>
          </a:p>
        </p:txBody>
      </p:sp>
      <p:sp>
        <p:nvSpPr>
          <p:cNvPr id="3" name="Espaço Reservado para Conteúdo 2"/>
          <p:cNvSpPr>
            <a:spLocks noGrp="1"/>
          </p:cNvSpPr>
          <p:nvPr>
            <p:ph idx="1"/>
          </p:nvPr>
        </p:nvSpPr>
        <p:spPr/>
        <p:txBody>
          <a:bodyPr>
            <a:normAutofit fontScale="92500" lnSpcReduction="20000"/>
          </a:bodyPr>
          <a:lstStyle/>
          <a:p>
            <a:pPr fontAlgn="base"/>
            <a:r>
              <a:rPr lang="pt-BR" dirty="0" err="1" smtClean="0"/>
              <a:t>Persona</a:t>
            </a:r>
            <a:r>
              <a:rPr lang="pt-BR" dirty="0" smtClean="0"/>
              <a:t> significa máscara. A palavra vem do teatro grego, onde cada personagem utilizava uma máscara para construir seu personagem. A palavra personagem, por sua vez, surgiu da palavra </a:t>
            </a:r>
            <a:r>
              <a:rPr lang="pt-BR" dirty="0" err="1" smtClean="0"/>
              <a:t>persona</a:t>
            </a:r>
            <a:r>
              <a:rPr lang="pt-BR" dirty="0" smtClean="0"/>
              <a:t>. Em latim, </a:t>
            </a:r>
            <a:r>
              <a:rPr lang="pt-BR" dirty="0" err="1" smtClean="0"/>
              <a:t>per-sona</a:t>
            </a:r>
            <a:r>
              <a:rPr lang="pt-BR" dirty="0" smtClean="0"/>
              <a:t> que dizer através do som.</a:t>
            </a:r>
          </a:p>
          <a:p>
            <a:pPr fontAlgn="base"/>
            <a:r>
              <a:rPr lang="pt-BR" dirty="0" smtClean="0"/>
              <a:t>A </a:t>
            </a:r>
            <a:r>
              <a:rPr lang="pt-BR" dirty="0" err="1" smtClean="0"/>
              <a:t>persona</a:t>
            </a:r>
            <a:r>
              <a:rPr lang="pt-BR" dirty="0" smtClean="0"/>
              <a:t> é como se fosse um papel para interpretarmos para sermos vistos pelos outros.</a:t>
            </a:r>
          </a:p>
          <a:p>
            <a:pPr fontAlgn="base"/>
            <a:r>
              <a:rPr lang="pt-BR" dirty="0" smtClean="0"/>
              <a:t>Jung percebeu que nós agimos de maneira diferente em cada ambiente social, de que precisamos ser aceitos para pertencer ao grupo, e temos que nos adaptar dependendo da circunstância.</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“Máscara”</a:t>
            </a:r>
            <a:endParaRPr lang="pt-BR" dirty="0"/>
          </a:p>
        </p:txBody>
      </p:sp>
      <p:pic>
        <p:nvPicPr>
          <p:cNvPr id="4099" name="Picture 3" descr="C:\Users\WINDOWS\AppData\Local\Microsoft\Windows\INetCache\IE\53TH595F\IMG_6488[1].jpg"/>
          <p:cNvPicPr>
            <a:picLocks noGrp="1" noChangeAspect="1" noChangeArrowheads="1"/>
          </p:cNvPicPr>
          <p:nvPr>
            <p:ph sz="half" idx="1"/>
          </p:nvPr>
        </p:nvPicPr>
        <p:blipFill>
          <a:blip r:embed="rId2" cstate="print"/>
          <a:srcRect/>
          <a:stretch>
            <a:fillRect/>
          </a:stretch>
        </p:blipFill>
        <p:spPr bwMode="auto">
          <a:xfrm>
            <a:off x="1475875" y="1524000"/>
            <a:ext cx="3576050" cy="4664075"/>
          </a:xfrm>
          <a:prstGeom prst="rect">
            <a:avLst/>
          </a:prstGeom>
          <a:noFill/>
        </p:spPr>
      </p:pic>
      <p:pic>
        <p:nvPicPr>
          <p:cNvPr id="4100" name="Picture 4" descr="C:\Users\WINDOWS\AppData\Local\Microsoft\Windows\INetCache\IE\53TH595F\DT7077[1].jpg"/>
          <p:cNvPicPr>
            <a:picLocks noGrp="1" noChangeAspect="1" noChangeArrowheads="1"/>
          </p:cNvPicPr>
          <p:nvPr>
            <p:ph sz="half" idx="2"/>
          </p:nvPr>
        </p:nvPicPr>
        <p:blipFill>
          <a:blip r:embed="rId3" cstate="print"/>
          <a:srcRect/>
          <a:stretch>
            <a:fillRect/>
          </a:stretch>
        </p:blipFill>
        <p:spPr bwMode="auto">
          <a:xfrm>
            <a:off x="5276850" y="1570037"/>
            <a:ext cx="3657600" cy="4572000"/>
          </a:xfrm>
          <a:prstGeom prst="rect">
            <a:avLst/>
          </a:prstGeom>
          <a:noFill/>
        </p:spPr>
      </p:pic>
      <p:sp>
        <p:nvSpPr>
          <p:cNvPr id="5" name="Espaço Reservado para Rodapé 4"/>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Segundo Jung</a:t>
            </a:r>
            <a:endParaRPr lang="pt-BR" dirty="0"/>
          </a:p>
        </p:txBody>
      </p:sp>
      <p:sp>
        <p:nvSpPr>
          <p:cNvPr id="3" name="Espaço Reservado para Conteúdo 2"/>
          <p:cNvSpPr>
            <a:spLocks noGrp="1"/>
          </p:cNvSpPr>
          <p:nvPr>
            <p:ph idx="1"/>
          </p:nvPr>
        </p:nvSpPr>
        <p:spPr/>
        <p:txBody>
          <a:bodyPr/>
          <a:lstStyle/>
          <a:p>
            <a:r>
              <a:rPr lang="pt-BR" b="1" dirty="0" smtClean="0"/>
              <a:t>“(…)máscara que aparenta uma individualidade, procurando convencer aos outros e a si mesma que é individual, quando na realidade não passa de um papel ou desempenho através do qual fala a psique coletiva. ” (JUNG, O Eu e o Inconsciente, </a:t>
            </a:r>
            <a:r>
              <a:rPr lang="pt-BR" b="1" dirty="0" err="1" smtClean="0"/>
              <a:t>pg</a:t>
            </a:r>
            <a:r>
              <a:rPr lang="pt-BR" b="1" dirty="0" smtClean="0"/>
              <a:t> 151)</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l="33187" t="20150" r="18803" b="34330"/>
          <a:stretch>
            <a:fillRect/>
          </a:stretch>
        </p:blipFill>
        <p:spPr bwMode="auto">
          <a:xfrm>
            <a:off x="1043608" y="836712"/>
            <a:ext cx="8100900" cy="4320480"/>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l="33187" t="29823" r="20724" b="20674"/>
          <a:stretch>
            <a:fillRect/>
          </a:stretch>
        </p:blipFill>
        <p:spPr bwMode="auto">
          <a:xfrm>
            <a:off x="1043607" y="620688"/>
            <a:ext cx="8104625" cy="4896544"/>
          </a:xfrm>
          <a:prstGeom prst="rect">
            <a:avLst/>
          </a:prstGeom>
          <a:noFill/>
          <a:ln w="9525">
            <a:noFill/>
            <a:miter lim="800000"/>
            <a:headEnd/>
            <a:tailEnd/>
          </a:ln>
        </p:spPr>
      </p:pic>
      <p:sp>
        <p:nvSpPr>
          <p:cNvPr id="5" name="Retângulo 4"/>
          <p:cNvSpPr/>
          <p:nvPr/>
        </p:nvSpPr>
        <p:spPr>
          <a:xfrm>
            <a:off x="1043608" y="5229200"/>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l="33187" t="18642" r="18803" b="36037"/>
          <a:stretch>
            <a:fillRect/>
          </a:stretch>
        </p:blipFill>
        <p:spPr bwMode="auto">
          <a:xfrm>
            <a:off x="1035607" y="692695"/>
            <a:ext cx="8108393" cy="4305557"/>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l="33187" t="28116" r="19283" b="15553"/>
          <a:stretch>
            <a:fillRect/>
          </a:stretch>
        </p:blipFill>
        <p:spPr bwMode="auto">
          <a:xfrm>
            <a:off x="1043608" y="620688"/>
            <a:ext cx="8100900" cy="5400600"/>
          </a:xfrm>
          <a:prstGeom prst="rect">
            <a:avLst/>
          </a:prstGeom>
          <a:noFill/>
          <a:ln w="9525">
            <a:noFill/>
            <a:miter lim="800000"/>
            <a:headEnd/>
            <a:tailEnd/>
          </a:ln>
        </p:spPr>
      </p:pic>
      <p:sp>
        <p:nvSpPr>
          <p:cNvPr id="5" name="Retângulo 4"/>
          <p:cNvSpPr/>
          <p:nvPr/>
        </p:nvSpPr>
        <p:spPr>
          <a:xfrm>
            <a:off x="1043608" y="5157192"/>
            <a:ext cx="43204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11952" y="5301208"/>
            <a:ext cx="43204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Rodapé 6"/>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l="33187" t="29075" r="19764" b="15553"/>
          <a:stretch>
            <a:fillRect/>
          </a:stretch>
        </p:blipFill>
        <p:spPr bwMode="auto">
          <a:xfrm>
            <a:off x="1043608" y="620688"/>
            <a:ext cx="8049144" cy="5328592"/>
          </a:xfrm>
          <a:prstGeom prst="rect">
            <a:avLst/>
          </a:prstGeom>
          <a:noFill/>
          <a:ln w="9525">
            <a:noFill/>
            <a:miter lim="800000"/>
            <a:headEnd/>
            <a:tailEnd/>
          </a:ln>
        </p:spPr>
      </p:pic>
      <p:sp>
        <p:nvSpPr>
          <p:cNvPr id="5" name="Retângulo 4"/>
          <p:cNvSpPr/>
          <p:nvPr/>
        </p:nvSpPr>
        <p:spPr>
          <a:xfrm>
            <a:off x="1043608" y="5085184"/>
            <a:ext cx="43204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l="35108" t="19581" r="22644" b="34330"/>
          <a:stretch>
            <a:fillRect/>
          </a:stretch>
        </p:blipFill>
        <p:spPr bwMode="auto">
          <a:xfrm>
            <a:off x="1043608" y="692696"/>
            <a:ext cx="8096900" cy="4968552"/>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l="35108" t="29823" r="23604" b="25795"/>
          <a:stretch>
            <a:fillRect/>
          </a:stretch>
        </p:blipFill>
        <p:spPr bwMode="auto">
          <a:xfrm>
            <a:off x="1043608" y="692696"/>
            <a:ext cx="8098130" cy="4896544"/>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800" b="1" dirty="0" smtClean="0">
                <a:solidFill>
                  <a:srgbClr val="002060"/>
                </a:solidFill>
                <a:latin typeface="Arial" charset="0"/>
                <a:cs typeface="Arial" charset="0"/>
              </a:rPr>
              <a:t>INFORMAÇÃO:</a:t>
            </a:r>
          </a:p>
          <a:p>
            <a:endParaRPr lang="pt-BR" sz="2800" b="1" dirty="0" smtClean="0">
              <a:solidFill>
                <a:srgbClr val="002060"/>
              </a:solidFill>
              <a:latin typeface="Arial" charset="0"/>
              <a:cs typeface="Arial" charset="0"/>
            </a:endParaRPr>
          </a:p>
          <a:p>
            <a:r>
              <a:rPr lang="pt-BR" sz="2800" dirty="0" smtClean="0">
                <a:solidFill>
                  <a:srgbClr val="002060"/>
                </a:solidFill>
                <a:latin typeface="Arial" charset="0"/>
                <a:cs typeface="Arial" charset="0"/>
              </a:rPr>
              <a:t>É um conjunto organizado de dados, que constitui uma mensagem sobre um determinado fenômeno ou evento. A informação permite resolver problemas e tomar decisões, tendo em conta que o seu uso racional é a base do conhecimento</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Arquitetura da Informação</a:t>
            </a:r>
            <a:endParaRPr lang="pt-BR" dirty="0"/>
          </a:p>
        </p:txBody>
      </p:sp>
      <p:pic>
        <p:nvPicPr>
          <p:cNvPr id="5" name="Picture 2" descr="https://encrypted-tbn1.gstatic.com/images?q=tbn:ANd9GcR4sMaEEhUOPlqyMATxGS1PaIBVtG0dPOlhjSk1AQMmspMi_QoC"/>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35896" y="4581128"/>
            <a:ext cx="2143125"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l="35108" t="22995" r="20724" b="32623"/>
          <a:stretch>
            <a:fillRect/>
          </a:stretch>
        </p:blipFill>
        <p:spPr bwMode="auto">
          <a:xfrm>
            <a:off x="1043608" y="692695"/>
            <a:ext cx="8100392" cy="4578483"/>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l="35108" t="34944" r="20724" b="25795"/>
          <a:stretch>
            <a:fillRect/>
          </a:stretch>
        </p:blipFill>
        <p:spPr bwMode="auto">
          <a:xfrm>
            <a:off x="1043608" y="692696"/>
            <a:ext cx="8064896" cy="4032448"/>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João</a:t>
            </a:r>
            <a:endParaRPr lang="pt-BR" dirty="0"/>
          </a:p>
        </p:txBody>
      </p:sp>
      <p:sp>
        <p:nvSpPr>
          <p:cNvPr id="3" name="Espaço Reservado para Conteúdo 2"/>
          <p:cNvSpPr>
            <a:spLocks noGrp="1"/>
          </p:cNvSpPr>
          <p:nvPr>
            <p:ph idx="1"/>
          </p:nvPr>
        </p:nvSpPr>
        <p:spPr/>
        <p:txBody>
          <a:bodyPr>
            <a:normAutofit fontScale="92500"/>
          </a:bodyPr>
          <a:lstStyle/>
          <a:p>
            <a:r>
              <a:rPr lang="pt-BR" dirty="0" smtClean="0"/>
              <a:t>João tem 52 anos de idade e trabalha como mecânico numa empresa que oferece serviço de manutenção aos clientes quando seus carros enguiçam. Ele trabalha nisso há 12 anos e conhece bem o seu trabalho. Muitos mecânicos mais jovens pedem conselhos para o João quando se encontram no depósito, pois ele sempre sabe as soluções para os problemas mecânicos difíceis. João gosta de compartilhar seu conhecimento com os mais jovens, pois isso o faz se sentir parte valorizada da equipe.</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smtClean="0"/>
              <a:t>João</a:t>
            </a:r>
            <a:endParaRPr lang="pt-BR" dirty="0"/>
          </a:p>
        </p:txBody>
      </p:sp>
      <p:pic>
        <p:nvPicPr>
          <p:cNvPr id="11266" name="Picture 2" descr="C:\Users\WINDOWS\AppData\Local\Microsoft\Windows\INetCache\IE\S4NSKBHO\24649482477_c94c0a96a1_b[1].jpg"/>
          <p:cNvPicPr>
            <a:picLocks noGrp="1" noChangeAspect="1" noChangeArrowheads="1"/>
          </p:cNvPicPr>
          <p:nvPr>
            <p:ph idx="1"/>
          </p:nvPr>
        </p:nvPicPr>
        <p:blipFill>
          <a:blip r:embed="rId2" cstate="print"/>
          <a:stretch>
            <a:fillRect/>
          </a:stretch>
        </p:blipFill>
        <p:spPr bwMode="auto">
          <a:xfrm>
            <a:off x="2441575" y="1447800"/>
            <a:ext cx="5486400" cy="4800600"/>
          </a:xfrm>
          <a:prstGeom prst="rect">
            <a:avLst/>
          </a:prstGeom>
          <a:noFill/>
        </p:spPr>
      </p:pic>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João</a:t>
            </a:r>
            <a:endParaRPr lang="pt-BR" dirty="0"/>
          </a:p>
        </p:txBody>
      </p:sp>
      <p:sp>
        <p:nvSpPr>
          <p:cNvPr id="3" name="Espaço Reservado para Conteúdo 2"/>
          <p:cNvSpPr>
            <a:spLocks noGrp="1"/>
          </p:cNvSpPr>
          <p:nvPr>
            <p:ph idx="1"/>
          </p:nvPr>
        </p:nvSpPr>
        <p:spPr/>
        <p:txBody>
          <a:bodyPr>
            <a:normAutofit/>
          </a:bodyPr>
          <a:lstStyle/>
          <a:p>
            <a:r>
              <a:rPr lang="pt-BR" dirty="0" smtClean="0"/>
              <a:t>João trabalha durante o dia e em alguns turnos noturnos. Por volta de 20% dos seus serviços são complexos e de vez em quando ele precisa consultar os manuais. Ele tenta evitar usar os manuais na frente dos clientes, pois ele acha que isso lhes dá a impressão de não saber o que está fazendo.</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João...</a:t>
            </a:r>
            <a:endParaRPr lang="pt-BR" dirty="0"/>
          </a:p>
        </p:txBody>
      </p:sp>
      <p:sp>
        <p:nvSpPr>
          <p:cNvPr id="3" name="Espaço Reservado para Conteúdo 2"/>
          <p:cNvSpPr>
            <a:spLocks noGrp="1"/>
          </p:cNvSpPr>
          <p:nvPr>
            <p:ph idx="1"/>
          </p:nvPr>
        </p:nvSpPr>
        <p:spPr/>
        <p:txBody>
          <a:bodyPr>
            <a:normAutofit/>
          </a:bodyPr>
          <a:lstStyle/>
          <a:p>
            <a:r>
              <a:rPr lang="pt-BR" dirty="0" smtClean="0"/>
              <a:t>João viu várias mudanças na companhia ao longo desses anos e tentou se adaptar a elas. Entretanto, ele achou um pouco desafiador quando um novo computador foi instalado na sua caminhonete há alguns anos, e agora ele ouviu boatos de que o computador vai ser substituído por um com uma tela maior, que deve ser mais rápido e melhor.</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João...</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smtClean="0"/>
              <a:t>Disseram a João que ele poderá acessar a intranet da empresa no seu novo computador. Ele ouviu falar na intranet e a viu uma vez numa versão anterior, no computador do seu gerente. Ele se pergunta se ele conseguirá descobrir o que está acontecendo na empresa mais facilmente, principalmente porque os clientes parecem saber mais sobre as notícias da empresa do que ele próprio. Isso pode ser embaraçoso e frequentemente tem sido uma fonte de frustrações para o João durante todo o tempo em que trabalhou na empresa.</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 João...</a:t>
            </a:r>
            <a:endParaRPr lang="pt-BR" dirty="0"/>
          </a:p>
        </p:txBody>
      </p:sp>
      <p:sp>
        <p:nvSpPr>
          <p:cNvPr id="3" name="Espaço Reservado para Conteúdo 2"/>
          <p:cNvSpPr>
            <a:spLocks noGrp="1"/>
          </p:cNvSpPr>
          <p:nvPr>
            <p:ph idx="1"/>
          </p:nvPr>
        </p:nvSpPr>
        <p:spPr/>
        <p:txBody>
          <a:bodyPr/>
          <a:lstStyle/>
          <a:p>
            <a:r>
              <a:rPr lang="pt-BR" dirty="0" smtClean="0"/>
              <a:t>João se pergunta se ele conseguirá lidar com o novo sistema computacional. Ele não se importa em pedir ajuda aos seus netos quando quer enviar uma mensagem para o seu irmão que mora em outro continente, mas pedir ajuda para o pessoal no trabalho é uma outra história.</a:t>
            </a:r>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l="35108" t="34944" r="23604" b="24088"/>
          <a:stretch>
            <a:fillRect/>
          </a:stretch>
        </p:blipFill>
        <p:spPr bwMode="auto">
          <a:xfrm>
            <a:off x="1043607" y="548680"/>
            <a:ext cx="8100393" cy="4521150"/>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Benefícios de usar </a:t>
            </a:r>
            <a:r>
              <a:rPr lang="pt-BR" dirty="0" err="1" smtClean="0"/>
              <a:t>Personas</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objetivos e necessidades dos usuários se tornam um ponto comum de foco para a equipe</a:t>
            </a:r>
          </a:p>
          <a:p>
            <a:r>
              <a:rPr lang="pt-BR" dirty="0" smtClean="0"/>
              <a:t>a equipe pode se concentrar no design para algumas </a:t>
            </a:r>
            <a:r>
              <a:rPr lang="pt-BR" dirty="0" err="1" smtClean="0"/>
              <a:t>personas</a:t>
            </a:r>
            <a:r>
              <a:rPr lang="pt-BR" dirty="0" smtClean="0"/>
              <a:t>, sabendo que elas representam as necessidades de muitos usuários</a:t>
            </a:r>
          </a:p>
          <a:p>
            <a:r>
              <a:rPr lang="pt-BR" dirty="0" smtClean="0"/>
              <a:t>são relativamente rápidas de desenvolver e substituem (até um certo ponto) a necessidade de delinear toda a comunidade de usuários e gastar meses coletando requisitos de usuários</a:t>
            </a:r>
          </a:p>
          <a:p>
            <a:r>
              <a:rPr lang="pt-BR" dirty="0" smtClean="0"/>
              <a:t>esforços de design podem ser priorizados com base nas </a:t>
            </a:r>
            <a:r>
              <a:rPr lang="pt-BR" dirty="0" err="1" smtClean="0"/>
              <a:t>personas</a:t>
            </a:r>
            <a:r>
              <a:rPr lang="pt-BR" dirty="0" smtClean="0"/>
              <a:t> </a:t>
            </a:r>
          </a:p>
          <a:p>
            <a:r>
              <a:rPr lang="pt-BR" dirty="0" smtClean="0"/>
              <a:t>discordâncias sobre decisões de design podem ser resolvidas se referindo às </a:t>
            </a:r>
            <a:r>
              <a:rPr lang="pt-BR" dirty="0" err="1" smtClean="0"/>
              <a:t>personas</a:t>
            </a:r>
            <a:endParaRPr lang="pt-BR" dirty="0" smtClean="0"/>
          </a:p>
          <a:p>
            <a:r>
              <a:rPr lang="pt-BR" dirty="0" smtClean="0"/>
              <a:t>alternativas de design podem ser avaliadas constantemente face às </a:t>
            </a:r>
            <a:r>
              <a:rPr lang="pt-BR" dirty="0" err="1" smtClean="0"/>
              <a:t>personas</a:t>
            </a:r>
            <a:r>
              <a:rPr lang="pt-BR" dirty="0" smtClean="0"/>
              <a:t>, reduzindo a frequência de testes de usabilidade mais caros</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altLang="pt-BR" sz="2800" dirty="0" smtClean="0">
                <a:solidFill>
                  <a:srgbClr val="002060"/>
                </a:solidFill>
                <a:latin typeface="Arial" charset="0"/>
                <a:cs typeface="Arial" charset="0"/>
              </a:rPr>
              <a:t>Garantir a criação, captura, armazenamento, recuperação e descarte de informações em um processo.</a:t>
            </a:r>
          </a:p>
          <a:p>
            <a:pPr>
              <a:buNone/>
            </a:pP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altLang="pt-BR" sz="4400" dirty="0" smtClean="0">
                <a:solidFill>
                  <a:srgbClr val="002060"/>
                </a:solidFill>
                <a:latin typeface="Arial" charset="0"/>
                <a:cs typeface="Arial" charset="0"/>
              </a:rPr>
              <a:t>FUNÇÕES DO ARQUITETO DA INFORMAÇÃO:</a:t>
            </a:r>
            <a:endParaRPr lang="pt-BR" dirty="0"/>
          </a:p>
        </p:txBody>
      </p:sp>
      <p:pic>
        <p:nvPicPr>
          <p:cNvPr id="5" name="Imagem 4" descr="capa-quero-ser-arquiteto.jpg"/>
          <p:cNvPicPr>
            <a:picLocks noChangeAspect="1"/>
          </p:cNvPicPr>
          <p:nvPr/>
        </p:nvPicPr>
        <p:blipFill>
          <a:blip r:embed="rId2" cstate="print"/>
          <a:stretch>
            <a:fillRect/>
          </a:stretch>
        </p:blipFill>
        <p:spPr>
          <a:xfrm>
            <a:off x="2987824" y="3140968"/>
            <a:ext cx="3176587" cy="317658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Perfil João</a:t>
            </a:r>
            <a:endParaRPr lang="pt-BR" dirty="0"/>
          </a:p>
        </p:txBody>
      </p:sp>
      <p:pic>
        <p:nvPicPr>
          <p:cNvPr id="13314" name="Picture 2"/>
          <p:cNvPicPr>
            <a:picLocks noGrp="1" noChangeAspect="1" noChangeArrowheads="1"/>
          </p:cNvPicPr>
          <p:nvPr>
            <p:ph idx="1"/>
          </p:nvPr>
        </p:nvPicPr>
        <p:blipFill>
          <a:blip r:embed="rId2" cstate="print"/>
          <a:srcRect l="36542" t="26409" r="22644" b="24088"/>
          <a:stretch>
            <a:fillRect/>
          </a:stretch>
        </p:blipFill>
        <p:spPr bwMode="auto">
          <a:xfrm>
            <a:off x="1259632" y="1268760"/>
            <a:ext cx="7704856" cy="5256584"/>
          </a:xfrm>
          <a:prstGeom prst="rect">
            <a:avLst/>
          </a:prstGeom>
          <a:noFill/>
          <a:ln w="9525">
            <a:noFill/>
            <a:miter lim="800000"/>
            <a:headEnd/>
            <a:tailEnd/>
          </a:ln>
        </p:spPr>
      </p:pic>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cstate="print"/>
          <a:srcRect l="37028" t="22995" r="19763" b="8725"/>
          <a:stretch>
            <a:fillRect/>
          </a:stretch>
        </p:blipFill>
        <p:spPr bwMode="auto">
          <a:xfrm>
            <a:off x="1331640" y="116632"/>
            <a:ext cx="7344816" cy="6528725"/>
          </a:xfrm>
          <a:prstGeom prst="rect">
            <a:avLst/>
          </a:prstGeom>
          <a:noFill/>
          <a:ln w="9525">
            <a:noFill/>
            <a:miter lim="800000"/>
            <a:headEnd/>
            <a:tailEnd/>
          </a:ln>
        </p:spPr>
      </p:pic>
      <p:sp>
        <p:nvSpPr>
          <p:cNvPr id="3" name="Espaço Reservado para Rodapé 2"/>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Design</a:t>
            </a:r>
            <a:endParaRPr lang="pt-BR" dirty="0"/>
          </a:p>
        </p:txBody>
      </p:sp>
      <p:sp>
        <p:nvSpPr>
          <p:cNvPr id="3" name="Espaço Reservado para Texto 2"/>
          <p:cNvSpPr>
            <a:spLocks noGrp="1"/>
          </p:cNvSpPr>
          <p:nvPr>
            <p:ph type="body" idx="1"/>
          </p:nvPr>
        </p:nvSpPr>
        <p:spPr/>
        <p:txBody>
          <a:bodyPr/>
          <a:lstStyle/>
          <a:p>
            <a:r>
              <a:rPr lang="pt-BR" dirty="0" smtClean="0"/>
              <a:t>Usabilidade</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074" name="Picture 2"/>
          <p:cNvPicPr>
            <a:picLocks noGrp="1" noChangeAspect="1" noChangeArrowheads="1"/>
          </p:cNvPicPr>
          <p:nvPr>
            <p:ph idx="1"/>
          </p:nvPr>
        </p:nvPicPr>
        <p:blipFill>
          <a:blip r:embed="rId2" cstate="print"/>
          <a:srcRect l="34551" t="29823" r="19973" b="24088"/>
          <a:stretch>
            <a:fillRect/>
          </a:stretch>
        </p:blipFill>
        <p:spPr bwMode="auto">
          <a:xfrm>
            <a:off x="1043606" y="548680"/>
            <a:ext cx="7957475" cy="4536504"/>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4098" name="Picture 2"/>
          <p:cNvPicPr>
            <a:picLocks noGrp="1" noChangeAspect="1" noChangeArrowheads="1"/>
          </p:cNvPicPr>
          <p:nvPr>
            <p:ph idx="1"/>
          </p:nvPr>
        </p:nvPicPr>
        <p:blipFill>
          <a:blip r:embed="rId2" cstate="print"/>
          <a:srcRect l="34958" t="31530" r="23284" b="36037"/>
          <a:stretch>
            <a:fillRect/>
          </a:stretch>
        </p:blipFill>
        <p:spPr bwMode="auto">
          <a:xfrm>
            <a:off x="1043607" y="836712"/>
            <a:ext cx="8076097" cy="3528392"/>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4338" name="Picture 2"/>
          <p:cNvPicPr>
            <a:picLocks noGrp="1" noChangeAspect="1" noChangeArrowheads="1"/>
          </p:cNvPicPr>
          <p:nvPr>
            <p:ph idx="1"/>
          </p:nvPr>
        </p:nvPicPr>
        <p:blipFill>
          <a:blip r:embed="rId2" cstate="print"/>
          <a:srcRect l="35108" t="20484" r="19763" b="38548"/>
          <a:stretch>
            <a:fillRect/>
          </a:stretch>
        </p:blipFill>
        <p:spPr bwMode="auto">
          <a:xfrm>
            <a:off x="1043607" y="764704"/>
            <a:ext cx="8037893" cy="4104456"/>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5362" name="Picture 2"/>
          <p:cNvPicPr>
            <a:picLocks noGrp="1" noChangeAspect="1" noChangeArrowheads="1"/>
          </p:cNvPicPr>
          <p:nvPr>
            <p:ph idx="1"/>
          </p:nvPr>
        </p:nvPicPr>
        <p:blipFill>
          <a:blip r:embed="rId2" cstate="print"/>
          <a:srcRect l="34973" t="20484" r="20304" b="41962"/>
          <a:stretch>
            <a:fillRect/>
          </a:stretch>
        </p:blipFill>
        <p:spPr bwMode="auto">
          <a:xfrm>
            <a:off x="1043607" y="764704"/>
            <a:ext cx="8079877" cy="3816424"/>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6386" name="Picture 2"/>
          <p:cNvPicPr>
            <a:picLocks noGrp="1" noChangeAspect="1" noChangeArrowheads="1"/>
          </p:cNvPicPr>
          <p:nvPr>
            <p:ph idx="4294967295"/>
          </p:nvPr>
        </p:nvPicPr>
        <p:blipFill>
          <a:blip r:embed="rId2" cstate="print"/>
          <a:srcRect l="35108" t="29538" r="21284" b="37744"/>
          <a:stretch>
            <a:fillRect/>
          </a:stretch>
        </p:blipFill>
        <p:spPr bwMode="auto">
          <a:xfrm>
            <a:off x="0" y="1125538"/>
            <a:ext cx="9040694" cy="381563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7410" name="Picture 2"/>
          <p:cNvPicPr>
            <a:picLocks noGrp="1" noChangeAspect="1" noChangeArrowheads="1"/>
          </p:cNvPicPr>
          <p:nvPr>
            <p:ph idx="1"/>
          </p:nvPr>
        </p:nvPicPr>
        <p:blipFill>
          <a:blip r:embed="rId2" cstate="print"/>
          <a:srcRect l="34147" t="22995" r="22644" b="34330"/>
          <a:stretch>
            <a:fillRect/>
          </a:stretch>
        </p:blipFill>
        <p:spPr bwMode="auto">
          <a:xfrm>
            <a:off x="1043606" y="836711"/>
            <a:ext cx="7848873" cy="4360485"/>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8434" name="Picture 2"/>
          <p:cNvPicPr>
            <a:picLocks noGrp="1" noChangeAspect="1" noChangeArrowheads="1"/>
          </p:cNvPicPr>
          <p:nvPr>
            <p:ph idx="1"/>
          </p:nvPr>
        </p:nvPicPr>
        <p:blipFill>
          <a:blip r:embed="rId2" cstate="print"/>
          <a:srcRect l="34147" t="33237" r="18803" b="23519"/>
          <a:stretch>
            <a:fillRect/>
          </a:stretch>
        </p:blipFill>
        <p:spPr bwMode="auto">
          <a:xfrm>
            <a:off x="1043608" y="836712"/>
            <a:ext cx="7938882" cy="410445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Arquitetura da Informação</a:t>
            </a:r>
            <a:endParaRPr lang="pt-BR" dirty="0"/>
          </a:p>
        </p:txBody>
      </p:sp>
      <p:sp>
        <p:nvSpPr>
          <p:cNvPr id="5" name="CaixaDeTexto 1"/>
          <p:cNvSpPr txBox="1">
            <a:spLocks noChangeArrowheads="1"/>
          </p:cNvSpPr>
          <p:nvPr/>
        </p:nvSpPr>
        <p:spPr bwMode="auto">
          <a:xfrm>
            <a:off x="490538" y="2114550"/>
            <a:ext cx="140652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u="sng">
                <a:solidFill>
                  <a:srgbClr val="002060"/>
                </a:solidFill>
                <a:latin typeface="Arial" charset="0"/>
                <a:cs typeface="Arial" charset="0"/>
              </a:rPr>
              <a:t>Criação</a:t>
            </a:r>
          </a:p>
          <a:p>
            <a:endParaRPr lang="pt-BR" altLang="pt-BR" sz="2400">
              <a:solidFill>
                <a:srgbClr val="002060"/>
              </a:solidFill>
              <a:latin typeface="Arial" charset="0"/>
              <a:cs typeface="Arial" charset="0"/>
            </a:endParaRPr>
          </a:p>
        </p:txBody>
      </p:sp>
      <p:sp>
        <p:nvSpPr>
          <p:cNvPr id="6" name="Chave direita 5"/>
          <p:cNvSpPr/>
          <p:nvPr/>
        </p:nvSpPr>
        <p:spPr>
          <a:xfrm>
            <a:off x="2181225" y="1711325"/>
            <a:ext cx="155575" cy="1195388"/>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pt-BR" sz="2400">
              <a:solidFill>
                <a:srgbClr val="002060"/>
              </a:solidFill>
              <a:latin typeface="Arial" panose="020B0604020202020204" pitchFamily="34" charset="0"/>
              <a:cs typeface="Arial" panose="020B0604020202020204" pitchFamily="34" charset="0"/>
            </a:endParaRPr>
          </a:p>
        </p:txBody>
      </p:sp>
      <p:sp>
        <p:nvSpPr>
          <p:cNvPr id="7" name="CaixaDeTexto 3"/>
          <p:cNvSpPr txBox="1">
            <a:spLocks noChangeArrowheads="1"/>
          </p:cNvSpPr>
          <p:nvPr/>
        </p:nvSpPr>
        <p:spPr bwMode="auto">
          <a:xfrm>
            <a:off x="2371725" y="1817688"/>
            <a:ext cx="2859088" cy="1570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rgbClr val="002060"/>
                </a:solidFill>
                <a:latin typeface="Arial" charset="0"/>
                <a:cs typeface="Arial" charset="0"/>
              </a:rPr>
              <a:t>Origem</a:t>
            </a:r>
          </a:p>
          <a:p>
            <a:r>
              <a:rPr lang="pt-BR" altLang="pt-BR" sz="2400">
                <a:solidFill>
                  <a:srgbClr val="002060"/>
                </a:solidFill>
                <a:latin typeface="Arial" charset="0"/>
                <a:cs typeface="Arial" charset="0"/>
              </a:rPr>
              <a:t>Maneira/forma</a:t>
            </a:r>
          </a:p>
          <a:p>
            <a:r>
              <a:rPr lang="pt-BR" altLang="pt-BR" sz="2400">
                <a:solidFill>
                  <a:srgbClr val="002060"/>
                </a:solidFill>
                <a:latin typeface="Arial" charset="0"/>
                <a:cs typeface="Arial" charset="0"/>
              </a:rPr>
              <a:t>Geração</a:t>
            </a:r>
          </a:p>
          <a:p>
            <a:endParaRPr lang="pt-BR" altLang="pt-BR" sz="2400">
              <a:solidFill>
                <a:srgbClr val="002060"/>
              </a:solidFill>
              <a:latin typeface="Arial" charset="0"/>
              <a:cs typeface="Arial" charset="0"/>
            </a:endParaRPr>
          </a:p>
        </p:txBody>
      </p:sp>
      <p:sp>
        <p:nvSpPr>
          <p:cNvPr id="8" name="CaixaDeTexto 5"/>
          <p:cNvSpPr txBox="1">
            <a:spLocks noChangeArrowheads="1"/>
          </p:cNvSpPr>
          <p:nvPr/>
        </p:nvSpPr>
        <p:spPr bwMode="auto">
          <a:xfrm>
            <a:off x="4705350" y="2092325"/>
            <a:ext cx="146050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u="sng">
                <a:solidFill>
                  <a:srgbClr val="002060"/>
                </a:solidFill>
                <a:latin typeface="Arial" charset="0"/>
                <a:cs typeface="Arial" charset="0"/>
              </a:rPr>
              <a:t>Captura</a:t>
            </a:r>
          </a:p>
          <a:p>
            <a:endParaRPr lang="pt-BR" altLang="pt-BR" sz="2400">
              <a:solidFill>
                <a:srgbClr val="002060"/>
              </a:solidFill>
              <a:latin typeface="Arial" charset="0"/>
              <a:cs typeface="Arial" charset="0"/>
            </a:endParaRPr>
          </a:p>
        </p:txBody>
      </p:sp>
      <p:sp>
        <p:nvSpPr>
          <p:cNvPr id="9" name="Chave direita 8"/>
          <p:cNvSpPr/>
          <p:nvPr/>
        </p:nvSpPr>
        <p:spPr>
          <a:xfrm>
            <a:off x="6365875" y="1695450"/>
            <a:ext cx="152400" cy="1195388"/>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pt-BR" sz="2400">
              <a:solidFill>
                <a:srgbClr val="002060"/>
              </a:solidFill>
              <a:latin typeface="Arial" panose="020B0604020202020204" pitchFamily="34" charset="0"/>
              <a:cs typeface="Arial" panose="020B0604020202020204" pitchFamily="34" charset="0"/>
            </a:endParaRPr>
          </a:p>
        </p:txBody>
      </p:sp>
      <p:sp>
        <p:nvSpPr>
          <p:cNvPr id="10" name="CaixaDeTexto 7"/>
          <p:cNvSpPr txBox="1">
            <a:spLocks noChangeArrowheads="1"/>
          </p:cNvSpPr>
          <p:nvPr/>
        </p:nvSpPr>
        <p:spPr bwMode="auto">
          <a:xfrm>
            <a:off x="6561138" y="1539875"/>
            <a:ext cx="229235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rgbClr val="002060"/>
                </a:solidFill>
                <a:latin typeface="Arial" charset="0"/>
                <a:cs typeface="Arial" charset="0"/>
              </a:rPr>
              <a:t>Buscas</a:t>
            </a:r>
          </a:p>
          <a:p>
            <a:r>
              <a:rPr lang="pt-BR" altLang="pt-BR" sz="2400">
                <a:solidFill>
                  <a:srgbClr val="002060"/>
                </a:solidFill>
                <a:latin typeface="Arial" charset="0"/>
                <a:cs typeface="Arial" charset="0"/>
              </a:rPr>
              <a:t>Uploads</a:t>
            </a:r>
          </a:p>
          <a:p>
            <a:r>
              <a:rPr lang="pt-BR" altLang="pt-BR" sz="2400">
                <a:solidFill>
                  <a:srgbClr val="002060"/>
                </a:solidFill>
                <a:latin typeface="Arial" charset="0"/>
                <a:cs typeface="Arial" charset="0"/>
              </a:rPr>
              <a:t>Downloads</a:t>
            </a:r>
          </a:p>
          <a:p>
            <a:r>
              <a:rPr lang="pt-BR" altLang="pt-BR" sz="2400">
                <a:solidFill>
                  <a:srgbClr val="002060"/>
                </a:solidFill>
                <a:latin typeface="Arial" charset="0"/>
                <a:cs typeface="Arial" charset="0"/>
              </a:rPr>
              <a:t>Recepção</a:t>
            </a:r>
          </a:p>
          <a:p>
            <a:r>
              <a:rPr lang="pt-BR" altLang="pt-BR" sz="2400">
                <a:solidFill>
                  <a:srgbClr val="002060"/>
                </a:solidFill>
                <a:latin typeface="Arial" charset="0"/>
                <a:cs typeface="Arial" charset="0"/>
              </a:rPr>
              <a:t>Gerenciamento</a:t>
            </a:r>
          </a:p>
          <a:p>
            <a:endParaRPr lang="pt-BR" altLang="pt-BR" sz="2400">
              <a:cs typeface="Arial" charset="0"/>
            </a:endParaRPr>
          </a:p>
        </p:txBody>
      </p:sp>
      <p:sp>
        <p:nvSpPr>
          <p:cNvPr id="11" name="CaixaDeTexto 10"/>
          <p:cNvSpPr txBox="1">
            <a:spLocks noChangeArrowheads="1"/>
          </p:cNvSpPr>
          <p:nvPr/>
        </p:nvSpPr>
        <p:spPr bwMode="auto">
          <a:xfrm>
            <a:off x="69850" y="3892550"/>
            <a:ext cx="271462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u="sng" dirty="0" err="1">
                <a:solidFill>
                  <a:srgbClr val="002060"/>
                </a:solidFill>
                <a:latin typeface="Arial" charset="0"/>
                <a:cs typeface="Arial" charset="0"/>
              </a:rPr>
              <a:t>Armazenamen</a:t>
            </a:r>
            <a:r>
              <a:rPr lang="pt-BR" altLang="pt-BR" sz="2400" u="sng" dirty="0">
                <a:solidFill>
                  <a:srgbClr val="002060"/>
                </a:solidFill>
                <a:latin typeface="Arial" charset="0"/>
                <a:cs typeface="Arial" charset="0"/>
              </a:rPr>
              <a:t>-</a:t>
            </a:r>
          </a:p>
          <a:p>
            <a:r>
              <a:rPr lang="pt-BR" altLang="pt-BR" sz="2400" u="sng" dirty="0">
                <a:solidFill>
                  <a:srgbClr val="002060"/>
                </a:solidFill>
                <a:latin typeface="Arial" charset="0"/>
                <a:cs typeface="Arial" charset="0"/>
              </a:rPr>
              <a:t>to</a:t>
            </a:r>
          </a:p>
          <a:p>
            <a:endParaRPr lang="pt-BR" altLang="pt-BR" sz="2400" dirty="0">
              <a:solidFill>
                <a:srgbClr val="002060"/>
              </a:solidFill>
              <a:latin typeface="Arial" charset="0"/>
              <a:cs typeface="Arial" charset="0"/>
            </a:endParaRPr>
          </a:p>
        </p:txBody>
      </p:sp>
      <p:sp>
        <p:nvSpPr>
          <p:cNvPr id="12" name="Chave direita 11"/>
          <p:cNvSpPr/>
          <p:nvPr/>
        </p:nvSpPr>
        <p:spPr>
          <a:xfrm>
            <a:off x="2197100" y="3516313"/>
            <a:ext cx="152400" cy="1195387"/>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pt-BR" sz="2400">
              <a:solidFill>
                <a:srgbClr val="002060"/>
              </a:solidFill>
              <a:latin typeface="Arial" panose="020B0604020202020204" pitchFamily="34" charset="0"/>
              <a:cs typeface="Arial" panose="020B0604020202020204" pitchFamily="34" charset="0"/>
            </a:endParaRPr>
          </a:p>
        </p:txBody>
      </p:sp>
      <p:sp>
        <p:nvSpPr>
          <p:cNvPr id="13" name="CaixaDeTexto 12"/>
          <p:cNvSpPr txBox="1">
            <a:spLocks noChangeArrowheads="1"/>
          </p:cNvSpPr>
          <p:nvPr/>
        </p:nvSpPr>
        <p:spPr bwMode="auto">
          <a:xfrm>
            <a:off x="2386013" y="3384550"/>
            <a:ext cx="2855912"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a:solidFill>
                  <a:srgbClr val="002060"/>
                </a:solidFill>
                <a:latin typeface="Arial" charset="0"/>
                <a:cs typeface="Arial" charset="0"/>
              </a:rPr>
              <a:t>Centralização</a:t>
            </a:r>
          </a:p>
          <a:p>
            <a:r>
              <a:rPr lang="pt-BR" altLang="pt-BR" sz="2400">
                <a:solidFill>
                  <a:srgbClr val="002060"/>
                </a:solidFill>
                <a:latin typeface="Arial" charset="0"/>
                <a:cs typeface="Arial" charset="0"/>
              </a:rPr>
              <a:t>Unificação</a:t>
            </a:r>
          </a:p>
          <a:p>
            <a:r>
              <a:rPr lang="pt-BR" altLang="pt-BR" sz="2400">
                <a:solidFill>
                  <a:srgbClr val="002060"/>
                </a:solidFill>
                <a:latin typeface="Arial" charset="0"/>
                <a:cs typeface="Arial" charset="0"/>
              </a:rPr>
              <a:t>Segurança</a:t>
            </a:r>
          </a:p>
          <a:p>
            <a:r>
              <a:rPr lang="pt-BR" altLang="pt-BR" sz="2400">
                <a:solidFill>
                  <a:srgbClr val="002060"/>
                </a:solidFill>
                <a:latin typeface="Arial" charset="0"/>
                <a:cs typeface="Arial" charset="0"/>
              </a:rPr>
              <a:t>Otimização</a:t>
            </a:r>
          </a:p>
          <a:p>
            <a:r>
              <a:rPr lang="pt-BR" altLang="pt-BR" sz="2400">
                <a:solidFill>
                  <a:srgbClr val="002060"/>
                </a:solidFill>
                <a:latin typeface="Arial" charset="0"/>
                <a:cs typeface="Arial" charset="0"/>
              </a:rPr>
              <a:t>Eficiência</a:t>
            </a:r>
          </a:p>
          <a:p>
            <a:endParaRPr lang="pt-BR" altLang="pt-BR" sz="2400">
              <a:solidFill>
                <a:srgbClr val="002060"/>
              </a:solidFill>
              <a:latin typeface="Arial" charset="0"/>
              <a:cs typeface="Arial" charset="0"/>
            </a:endParaRPr>
          </a:p>
        </p:txBody>
      </p:sp>
      <p:sp>
        <p:nvSpPr>
          <p:cNvPr id="14" name="CaixaDeTexto 13"/>
          <p:cNvSpPr txBox="1">
            <a:spLocks noChangeArrowheads="1"/>
          </p:cNvSpPr>
          <p:nvPr/>
        </p:nvSpPr>
        <p:spPr bwMode="auto">
          <a:xfrm>
            <a:off x="4381500" y="3871913"/>
            <a:ext cx="206057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u="sng">
                <a:solidFill>
                  <a:srgbClr val="002060"/>
                </a:solidFill>
                <a:latin typeface="Arial" charset="0"/>
                <a:cs typeface="Arial" charset="0"/>
              </a:rPr>
              <a:t>Recuperação</a:t>
            </a:r>
          </a:p>
          <a:p>
            <a:endParaRPr lang="pt-BR" altLang="pt-BR" sz="2400">
              <a:solidFill>
                <a:srgbClr val="002060"/>
              </a:solidFill>
              <a:latin typeface="Arial" charset="0"/>
              <a:cs typeface="Arial" charset="0"/>
            </a:endParaRPr>
          </a:p>
        </p:txBody>
      </p:sp>
      <p:sp>
        <p:nvSpPr>
          <p:cNvPr id="15" name="Chave direita 14"/>
          <p:cNvSpPr/>
          <p:nvPr/>
        </p:nvSpPr>
        <p:spPr>
          <a:xfrm>
            <a:off x="6381750" y="3516313"/>
            <a:ext cx="152400" cy="1195387"/>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pt-BR" sz="2400">
              <a:solidFill>
                <a:srgbClr val="002060"/>
              </a:solidFill>
              <a:latin typeface="Arial" panose="020B0604020202020204" pitchFamily="34" charset="0"/>
              <a:cs typeface="Arial" panose="020B0604020202020204" pitchFamily="34" charset="0"/>
            </a:endParaRPr>
          </a:p>
        </p:txBody>
      </p:sp>
      <p:sp>
        <p:nvSpPr>
          <p:cNvPr id="16" name="CaixaDeTexto 15"/>
          <p:cNvSpPr txBox="1">
            <a:spLocks noChangeArrowheads="1"/>
          </p:cNvSpPr>
          <p:nvPr/>
        </p:nvSpPr>
        <p:spPr bwMode="auto">
          <a:xfrm>
            <a:off x="6659563" y="3536950"/>
            <a:ext cx="2193925" cy="193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dirty="0">
                <a:solidFill>
                  <a:srgbClr val="002060"/>
                </a:solidFill>
                <a:latin typeface="Arial" charset="0"/>
                <a:cs typeface="Arial" charset="0"/>
              </a:rPr>
              <a:t>Políticas de segurança</a:t>
            </a:r>
          </a:p>
          <a:p>
            <a:r>
              <a:rPr lang="pt-BR" altLang="pt-BR" sz="2400" dirty="0">
                <a:solidFill>
                  <a:srgbClr val="002060"/>
                </a:solidFill>
                <a:latin typeface="Arial" charset="0"/>
                <a:cs typeface="Arial" charset="0"/>
              </a:rPr>
              <a:t>Indexação</a:t>
            </a:r>
          </a:p>
          <a:p>
            <a:r>
              <a:rPr lang="pt-BR" altLang="pt-BR" sz="2400" dirty="0">
                <a:solidFill>
                  <a:srgbClr val="002060"/>
                </a:solidFill>
                <a:latin typeface="Arial" charset="0"/>
                <a:cs typeface="Arial" charset="0"/>
              </a:rPr>
              <a:t>Correlação</a:t>
            </a:r>
          </a:p>
          <a:p>
            <a:endParaRPr lang="pt-BR" altLang="pt-BR" sz="2400" dirty="0">
              <a:solidFill>
                <a:srgbClr val="002060"/>
              </a:solidFill>
              <a:latin typeface="Arial" charset="0"/>
              <a:cs typeface="Arial" charset="0"/>
            </a:endParaRPr>
          </a:p>
        </p:txBody>
      </p:sp>
      <p:sp>
        <p:nvSpPr>
          <p:cNvPr id="17" name="CaixaDeTexto 20"/>
          <p:cNvSpPr txBox="1">
            <a:spLocks noChangeArrowheads="1"/>
          </p:cNvSpPr>
          <p:nvPr/>
        </p:nvSpPr>
        <p:spPr bwMode="auto">
          <a:xfrm>
            <a:off x="2386013" y="5603875"/>
            <a:ext cx="1703387"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u="sng">
                <a:solidFill>
                  <a:srgbClr val="002060"/>
                </a:solidFill>
                <a:latin typeface="Arial" charset="0"/>
                <a:cs typeface="Arial" charset="0"/>
              </a:rPr>
              <a:t>Descarte</a:t>
            </a:r>
          </a:p>
          <a:p>
            <a:endParaRPr lang="pt-BR" altLang="pt-BR" sz="2400">
              <a:solidFill>
                <a:srgbClr val="002060"/>
              </a:solidFill>
              <a:latin typeface="Arial" charset="0"/>
              <a:cs typeface="Arial" charset="0"/>
            </a:endParaRPr>
          </a:p>
        </p:txBody>
      </p:sp>
      <p:sp>
        <p:nvSpPr>
          <p:cNvPr id="18" name="Chave direita 17"/>
          <p:cNvSpPr/>
          <p:nvPr/>
        </p:nvSpPr>
        <p:spPr>
          <a:xfrm>
            <a:off x="4379913" y="5106988"/>
            <a:ext cx="93662" cy="1493837"/>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pt-BR" sz="2400">
              <a:solidFill>
                <a:srgbClr val="002060"/>
              </a:solidFill>
              <a:latin typeface="Arial" panose="020B0604020202020204" pitchFamily="34" charset="0"/>
              <a:cs typeface="Arial" panose="020B0604020202020204" pitchFamily="34" charset="0"/>
            </a:endParaRPr>
          </a:p>
        </p:txBody>
      </p:sp>
      <p:sp>
        <p:nvSpPr>
          <p:cNvPr id="20" name="CaixaDeTexto 22"/>
          <p:cNvSpPr txBox="1">
            <a:spLocks noChangeArrowheads="1"/>
          </p:cNvSpPr>
          <p:nvPr/>
        </p:nvSpPr>
        <p:spPr bwMode="auto">
          <a:xfrm>
            <a:off x="4473574" y="5014913"/>
            <a:ext cx="4058865"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r>
              <a:rPr lang="pt-BR" altLang="pt-BR" sz="2400" dirty="0">
                <a:solidFill>
                  <a:srgbClr val="002060"/>
                </a:solidFill>
                <a:latin typeface="Arial" charset="0"/>
                <a:cs typeface="Arial" charset="0"/>
              </a:rPr>
              <a:t>Levantamento e aplicação de políticas de retenção e descarte (tempo de disponibilidade)</a:t>
            </a:r>
          </a:p>
          <a:p>
            <a:endParaRPr lang="pt-BR" altLang="pt-BR" sz="2400" dirty="0">
              <a:solidFill>
                <a:srgbClr val="002060"/>
              </a:solidFill>
              <a:latin typeface="Arial" charset="0"/>
              <a:cs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19458" name="Picture 2"/>
          <p:cNvPicPr>
            <a:picLocks noGrp="1" noChangeAspect="1" noChangeArrowheads="1"/>
          </p:cNvPicPr>
          <p:nvPr>
            <p:ph idx="1"/>
          </p:nvPr>
        </p:nvPicPr>
        <p:blipFill>
          <a:blip r:embed="rId2" cstate="print"/>
          <a:srcRect l="35108" t="33237" r="18803" b="24088"/>
          <a:stretch>
            <a:fillRect/>
          </a:stretch>
        </p:blipFill>
        <p:spPr bwMode="auto">
          <a:xfrm>
            <a:off x="1043607" y="764704"/>
            <a:ext cx="8018811" cy="4176464"/>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Alinhamento</a:t>
            </a:r>
            <a:endParaRPr lang="pt-BR" dirty="0"/>
          </a:p>
        </p:txBody>
      </p:sp>
      <p:sp>
        <p:nvSpPr>
          <p:cNvPr id="3" name="Espaço Reservado para Conteúdo 2"/>
          <p:cNvSpPr>
            <a:spLocks noGrp="1"/>
          </p:cNvSpPr>
          <p:nvPr>
            <p:ph idx="1"/>
          </p:nvPr>
        </p:nvSpPr>
        <p:spPr/>
        <p:txBody>
          <a:bodyPr>
            <a:normAutofit fontScale="92500"/>
          </a:bodyPr>
          <a:lstStyle/>
          <a:p>
            <a:r>
              <a:rPr lang="pt-BR" dirty="0" smtClean="0"/>
              <a:t>O fator alinhamento é aplicado, sobretudo, na produção de textos para web. Todo material deve ter alinhamento dentre os três mais utilizados na edição de textos – centralizado, à direita e à esquerda. Há quem recomende que os textos para a web podem ter alinhamento mas nunca devem ser justificados. No entanto, essa recomendação contraria a trajetória histórica do leitor, haja vista que, desde os primeiros tempos da escola, a leitura é feita em livros, cuja maioria mantém formatação justificada.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Alinhamento</a:t>
            </a:r>
            <a:endParaRPr lang="pt-BR" dirty="0"/>
          </a:p>
        </p:txBody>
      </p:sp>
      <p:sp>
        <p:nvSpPr>
          <p:cNvPr id="3" name="Espaço Reservado para Conteúdo 2"/>
          <p:cNvSpPr>
            <a:spLocks noGrp="1"/>
          </p:cNvSpPr>
          <p:nvPr>
            <p:ph sz="half" idx="1"/>
          </p:nvPr>
        </p:nvSpPr>
        <p:spPr/>
        <p:txBody>
          <a:bodyPr/>
          <a:lstStyle/>
          <a:p>
            <a:r>
              <a:rPr lang="pt-BR" dirty="0" smtClean="0"/>
              <a:t>Assim:</a:t>
            </a:r>
          </a:p>
          <a:p>
            <a:pPr lvl="1"/>
            <a:r>
              <a:rPr lang="pt-BR" dirty="0" smtClean="0"/>
              <a:t>Não importa o formato escolhido mas esse deve ser mantido!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3554" name="Picture 2"/>
          <p:cNvPicPr>
            <a:picLocks noGrp="1" noChangeAspect="1" noChangeArrowheads="1"/>
          </p:cNvPicPr>
          <p:nvPr>
            <p:ph sz="half" idx="2"/>
          </p:nvPr>
        </p:nvPicPr>
        <p:blipFill>
          <a:blip r:embed="rId2" cstate="print"/>
          <a:srcRect l="35853" t="8244" r="48397" b="77756"/>
          <a:stretch>
            <a:fillRect/>
          </a:stretch>
        </p:blipFill>
        <p:spPr bwMode="auto">
          <a:xfrm>
            <a:off x="6084168" y="2348880"/>
            <a:ext cx="2448272" cy="1224136"/>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Balanço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4579" name="Picture 3"/>
          <p:cNvPicPr>
            <a:picLocks noGrp="1" noChangeAspect="1" noChangeArrowheads="1"/>
          </p:cNvPicPr>
          <p:nvPr>
            <p:ph idx="1"/>
          </p:nvPr>
        </p:nvPicPr>
        <p:blipFill>
          <a:blip r:embed="rId2" cstate="print"/>
          <a:srcRect l="10143" t="17874" r="14962" b="7018"/>
          <a:stretch>
            <a:fillRect/>
          </a:stretch>
        </p:blipFill>
        <p:spPr bwMode="auto">
          <a:xfrm>
            <a:off x="1115615" y="1412776"/>
            <a:ext cx="7786683" cy="439248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Concentração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5602" name="Picture 2"/>
          <p:cNvPicPr>
            <a:picLocks noGrp="1" noChangeAspect="1" noChangeArrowheads="1"/>
          </p:cNvPicPr>
          <p:nvPr>
            <p:ph idx="1"/>
          </p:nvPr>
        </p:nvPicPr>
        <p:blipFill>
          <a:blip r:embed="rId2" cstate="print"/>
          <a:srcRect l="9183" t="28116" r="37047" b="41656"/>
          <a:stretch>
            <a:fillRect/>
          </a:stretch>
        </p:blipFill>
        <p:spPr bwMode="auto">
          <a:xfrm>
            <a:off x="1115616" y="1484784"/>
            <a:ext cx="7742300" cy="2448272"/>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Continuidade</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6626" name="Picture 2"/>
          <p:cNvPicPr>
            <a:picLocks noGrp="1" noChangeAspect="1" noChangeArrowheads="1"/>
          </p:cNvPicPr>
          <p:nvPr>
            <p:ph idx="1"/>
          </p:nvPr>
        </p:nvPicPr>
        <p:blipFill>
          <a:blip r:embed="rId2" cstate="print"/>
          <a:srcRect l="9183" t="48600" r="1520" b="5311"/>
          <a:stretch>
            <a:fillRect/>
          </a:stretch>
        </p:blipFill>
        <p:spPr bwMode="auto">
          <a:xfrm>
            <a:off x="1043608" y="1628800"/>
            <a:ext cx="7936882" cy="2304256"/>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Continuidade</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
        <p:nvSpPr>
          <p:cNvPr id="5" name="Espaço Reservado para Conteúdo 4"/>
          <p:cNvSpPr>
            <a:spLocks noGrp="1"/>
          </p:cNvSpPr>
          <p:nvPr>
            <p:ph idx="1"/>
          </p:nvPr>
        </p:nvSpPr>
        <p:spPr/>
        <p:txBody>
          <a:bodyPr>
            <a:normAutofit fontScale="92500" lnSpcReduction="20000"/>
          </a:bodyPr>
          <a:lstStyle/>
          <a:p>
            <a:r>
              <a:rPr lang="pt-BR" dirty="0" smtClean="0"/>
              <a:t>O princípio da continuidade descreve a preferência pelos contornos contínuos e sem quebra ao invés de combinações mais complexas, mas igualmente plausíveis de figuras mais irregulares. Observando a Figura 7 (esquerda), o olho segue, de imediato, no sentido do fim visual da estrada, que parece estar acima no canto direito, inexistindo outro objeto dominante para fixar, de novo, a atenção. A forma da figura (à direita) é então percebida como duas linhas que se cruzam ao invés de quatro linhas que se tocam ou dois ou até mesmo quatro ângulos opostos.</a:t>
            </a:r>
            <a:endParaRPr lang="pt-B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Contraste</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7650" name="Picture 2"/>
          <p:cNvPicPr>
            <a:picLocks noGrp="1" noChangeAspect="1" noChangeArrowheads="1"/>
          </p:cNvPicPr>
          <p:nvPr>
            <p:ph idx="1"/>
          </p:nvPr>
        </p:nvPicPr>
        <p:blipFill>
          <a:blip r:embed="rId2" cstate="print"/>
          <a:srcRect l="2461" t="40065" r="58171" b="27502"/>
          <a:stretch>
            <a:fillRect/>
          </a:stretch>
        </p:blipFill>
        <p:spPr bwMode="auto">
          <a:xfrm>
            <a:off x="1835696" y="1772816"/>
            <a:ext cx="6060042" cy="2808312"/>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Direção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8674" name="Picture 2"/>
          <p:cNvPicPr>
            <a:picLocks noGrp="1" noChangeAspect="1" noChangeArrowheads="1"/>
          </p:cNvPicPr>
          <p:nvPr>
            <p:ph idx="1"/>
          </p:nvPr>
        </p:nvPicPr>
        <p:blipFill>
          <a:blip r:embed="rId2" cstate="print"/>
          <a:srcRect l="8222" t="33237" r="29365" b="10432"/>
          <a:stretch>
            <a:fillRect/>
          </a:stretch>
        </p:blipFill>
        <p:spPr bwMode="auto">
          <a:xfrm>
            <a:off x="1115615" y="1268759"/>
            <a:ext cx="7800868" cy="3960441"/>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Direção </a:t>
            </a:r>
            <a:r>
              <a:rPr lang="pt-BR" dirty="0" smtClean="0">
                <a:sym typeface="Wingdings" pitchFamily="2" charset="2"/>
              </a:rPr>
              <a:t> Fechamento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29698" name="Picture 2"/>
          <p:cNvPicPr>
            <a:picLocks noGrp="1" noChangeAspect="1" noChangeArrowheads="1"/>
          </p:cNvPicPr>
          <p:nvPr>
            <p:ph idx="1"/>
          </p:nvPr>
        </p:nvPicPr>
        <p:blipFill>
          <a:blip r:embed="rId2" cstate="print"/>
          <a:srcRect l="10143" t="31530" r="32246" b="25795"/>
          <a:stretch>
            <a:fillRect/>
          </a:stretch>
        </p:blipFill>
        <p:spPr bwMode="auto">
          <a:xfrm>
            <a:off x="1187624" y="1628800"/>
            <a:ext cx="7776864" cy="324036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marL="285750" indent="-285750">
              <a:buFont typeface="Arial" panose="020B0604020202020204" pitchFamily="34" charset="0"/>
              <a:buChar char="•"/>
              <a:defRPr/>
            </a:pPr>
            <a:r>
              <a:rPr lang="pt-BR" sz="2800" dirty="0" smtClean="0">
                <a:solidFill>
                  <a:srgbClr val="002060"/>
                </a:solidFill>
                <a:latin typeface="Arial" panose="020B0604020202020204" pitchFamily="34" charset="0"/>
                <a:cs typeface="Arial" panose="020B0604020202020204" pitchFamily="34" charset="0"/>
              </a:rPr>
              <a:t>Design estrutural</a:t>
            </a:r>
          </a:p>
          <a:p>
            <a:pPr marL="285750" indent="-285750">
              <a:buFont typeface="Arial" panose="020B0604020202020204" pitchFamily="34" charset="0"/>
              <a:buChar char="•"/>
              <a:defRPr/>
            </a:pPr>
            <a:r>
              <a:rPr lang="pt-BR" sz="2800" dirty="0" smtClean="0">
                <a:solidFill>
                  <a:srgbClr val="002060"/>
                </a:solidFill>
                <a:latin typeface="Arial" panose="020B0604020202020204" pitchFamily="34" charset="0"/>
                <a:cs typeface="Arial" panose="020B0604020202020204" pitchFamily="34" charset="0"/>
              </a:rPr>
              <a:t>Combinação de esquemas</a:t>
            </a:r>
          </a:p>
          <a:p>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normAutofit fontScale="90000"/>
          </a:bodyPr>
          <a:lstStyle/>
          <a:p>
            <a:r>
              <a:rPr lang="pt-BR" sz="4400" dirty="0" smtClean="0">
                <a:solidFill>
                  <a:srgbClr val="002060"/>
                </a:solidFill>
                <a:latin typeface="Arial" panose="020B0604020202020204" pitchFamily="34" charset="0"/>
                <a:cs typeface="Arial" panose="020B0604020202020204" pitchFamily="34" charset="0"/>
              </a:rPr>
              <a:t>ARQUITETURA DA INFORMAÇÃO DE WEBSITES:</a:t>
            </a:r>
            <a:endParaRPr lang="pt-BR" dirty="0"/>
          </a:p>
        </p:txBody>
      </p:sp>
      <p:pic>
        <p:nvPicPr>
          <p:cNvPr id="5" name="Picture 2" descr="https://encrypted-tbn1.gstatic.com/images?q=tbn:ANd9GcSNI82tULBVxTdoLqcvOAi8keY05KWUqdbG-wClKLcsdxXPvSXz"/>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3429000"/>
            <a:ext cx="2686050" cy="169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https://encrypted-tbn1.gstatic.com/images?q=tbn:ANd9GcTYbY5LOa7V0re9pRyZ2gPp1_WGVW-5wwHy3T6TU8eEIi4jQK8V"/>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30962" y="3429000"/>
            <a:ext cx="2466975" cy="184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Figura-Fundo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0722" name="Picture 2"/>
          <p:cNvPicPr>
            <a:picLocks noGrp="1" noChangeAspect="1" noChangeArrowheads="1"/>
          </p:cNvPicPr>
          <p:nvPr>
            <p:ph idx="1"/>
          </p:nvPr>
        </p:nvPicPr>
        <p:blipFill>
          <a:blip r:embed="rId2" cstate="print"/>
          <a:srcRect l="9183" t="22995" r="41848" b="15553"/>
          <a:stretch>
            <a:fillRect/>
          </a:stretch>
        </p:blipFill>
        <p:spPr bwMode="auto">
          <a:xfrm>
            <a:off x="1763688" y="1412776"/>
            <a:ext cx="6840760" cy="4828772"/>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Gradação e radiação</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1746" name="Picture 2"/>
          <p:cNvPicPr>
            <a:picLocks noGrp="1" noChangeAspect="1" noChangeArrowheads="1"/>
          </p:cNvPicPr>
          <p:nvPr>
            <p:ph idx="1"/>
          </p:nvPr>
        </p:nvPicPr>
        <p:blipFill>
          <a:blip r:embed="rId2" cstate="print"/>
          <a:srcRect l="8222" t="38358" r="29365" b="12139"/>
          <a:stretch>
            <a:fillRect/>
          </a:stretch>
        </p:blipFill>
        <p:spPr bwMode="auto">
          <a:xfrm>
            <a:off x="1259632" y="1484784"/>
            <a:ext cx="7747068" cy="3456384"/>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Harmonia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2770" name="Picture 2"/>
          <p:cNvPicPr>
            <a:picLocks noGrp="1" noChangeAspect="1" noChangeArrowheads="1"/>
          </p:cNvPicPr>
          <p:nvPr>
            <p:ph idx="1"/>
          </p:nvPr>
        </p:nvPicPr>
        <p:blipFill>
          <a:blip r:embed="rId2" cstate="print"/>
          <a:srcRect l="18784" t="22995" r="18803" b="3604"/>
          <a:stretch>
            <a:fillRect/>
          </a:stretch>
        </p:blipFill>
        <p:spPr bwMode="auto">
          <a:xfrm>
            <a:off x="1187624" y="1268760"/>
            <a:ext cx="7560840" cy="5001786"/>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Movimento, tempo e velocidade</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3794" name="Picture 2"/>
          <p:cNvPicPr>
            <a:picLocks noGrp="1" noChangeAspect="1" noChangeArrowheads="1"/>
          </p:cNvPicPr>
          <p:nvPr>
            <p:ph idx="1"/>
          </p:nvPr>
        </p:nvPicPr>
        <p:blipFill>
          <a:blip r:embed="rId2" cstate="print"/>
          <a:srcRect l="10143" t="19581" r="24564" b="20674"/>
          <a:stretch>
            <a:fillRect/>
          </a:stretch>
        </p:blipFill>
        <p:spPr bwMode="auto">
          <a:xfrm>
            <a:off x="1259631" y="1340768"/>
            <a:ext cx="7694569" cy="396044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Proximidade</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Elementos bastante próximos entre si tendem a formar grupos percebidos pelo usuário como bloco único, acarretando a perda de individualidade dos elementos.</a:t>
            </a:r>
          </a:p>
          <a:p>
            <a:r>
              <a:rPr lang="pt-BR" dirty="0" smtClean="0"/>
              <a:t>Dois ou mais itens próximos parecem manter ligação, como se fizessem parte um do outro para proporcionar a noção de conjunto. Isto é, proximidade consiste em fator referente ao relacionamento que as partes desenvolvem entre si, quando na tela. Se os itens se mantêm distantes uns dos outros, apesar de nutrirem entrosamento obrigatório, em termos de contexto, passam a impressão de que são isolados. </a:t>
            </a:r>
          </a:p>
          <a:p>
            <a:r>
              <a:rPr lang="pt-BR" dirty="0" smtClean="0"/>
              <a:t>Daí, a recomendação preciosa de não distanciar itens que mantêm relação própria no contexto, do mesmo modo que é inadequado sugerir inter-relação inadequada.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Proximidade</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5842" name="Picture 2"/>
          <p:cNvPicPr>
            <a:picLocks noGrp="1" noChangeAspect="1" noChangeArrowheads="1"/>
          </p:cNvPicPr>
          <p:nvPr>
            <p:ph idx="1"/>
          </p:nvPr>
        </p:nvPicPr>
        <p:blipFill>
          <a:blip r:embed="rId2" cstate="print"/>
          <a:srcRect l="8222" t="19581" r="7281" b="24088"/>
          <a:stretch>
            <a:fillRect/>
          </a:stretch>
        </p:blipFill>
        <p:spPr bwMode="auto">
          <a:xfrm>
            <a:off x="1115615" y="1340768"/>
            <a:ext cx="7872875" cy="2952328"/>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Simetria e Assimetria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
        <p:nvSpPr>
          <p:cNvPr id="5" name="Espaço Reservado para Conteúdo 4"/>
          <p:cNvSpPr>
            <a:spLocks noGrp="1"/>
          </p:cNvSpPr>
          <p:nvPr>
            <p:ph idx="1"/>
          </p:nvPr>
        </p:nvSpPr>
        <p:spPr/>
        <p:txBody>
          <a:bodyPr>
            <a:normAutofit lnSpcReduction="10000"/>
          </a:bodyPr>
          <a:lstStyle/>
          <a:p>
            <a:r>
              <a:rPr lang="pt-BR" dirty="0" smtClean="0"/>
              <a:t>O equilíbrio simétrico se identifica pela disposição igual das imagens em torno dos eixos de equilíbrio localizados nos eixos centrais. O princípio da simetria descreve o agrupamento baseado nas propriedades emergentes da forma, ao invés das características das partes que a constituem.</a:t>
            </a:r>
          </a:p>
          <a:p>
            <a:r>
              <a:rPr lang="pt-BR" dirty="0" smtClean="0"/>
              <a:t>Em muitos casos, quanto maior a simetria de uma possível imagem ou de um gráfico, mais simples é visualizá-los e mais fáceis se tornam as interpretações sob vários aspectos.</a:t>
            </a:r>
            <a:endParaRPr lang="pt-B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Simetria e Assimetria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6866" name="Picture 2"/>
          <p:cNvPicPr>
            <a:picLocks noGrp="1" noChangeAspect="1" noChangeArrowheads="1"/>
          </p:cNvPicPr>
          <p:nvPr>
            <p:ph idx="1"/>
          </p:nvPr>
        </p:nvPicPr>
        <p:blipFill>
          <a:blip r:embed="rId2" cstate="print"/>
          <a:srcRect l="8642" t="39261" r="27025" b="9529"/>
          <a:stretch>
            <a:fillRect/>
          </a:stretch>
        </p:blipFill>
        <p:spPr bwMode="auto">
          <a:xfrm>
            <a:off x="1043608" y="1484784"/>
            <a:ext cx="8040893" cy="36004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Similaridade ou Semelhança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7890" name="Picture 2"/>
          <p:cNvPicPr>
            <a:picLocks noGrp="1" noChangeAspect="1" noChangeArrowheads="1"/>
          </p:cNvPicPr>
          <p:nvPr>
            <p:ph idx="1"/>
          </p:nvPr>
        </p:nvPicPr>
        <p:blipFill>
          <a:blip r:embed="rId2" cstate="print"/>
          <a:srcRect l="23585" t="16167" r="24565" b="5311"/>
          <a:stretch>
            <a:fillRect/>
          </a:stretch>
        </p:blipFill>
        <p:spPr bwMode="auto">
          <a:xfrm>
            <a:off x="1115616" y="1268759"/>
            <a:ext cx="6264696" cy="5336593"/>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Similaridade ou Semelhança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
        <p:nvSpPr>
          <p:cNvPr id="5" name="Espaço Reservado para Conteúdo 4"/>
          <p:cNvSpPr>
            <a:spLocks noGrp="1"/>
          </p:cNvSpPr>
          <p:nvPr>
            <p:ph idx="1"/>
          </p:nvPr>
        </p:nvSpPr>
        <p:spPr/>
        <p:txBody>
          <a:bodyPr>
            <a:normAutofit/>
          </a:bodyPr>
          <a:lstStyle/>
          <a:p>
            <a:r>
              <a:rPr lang="pt-BR" dirty="0" smtClean="0"/>
              <a:t>Segundo o princípio da similaridade (Figuras 23 e 24), alguns elementos são associados com mais intensidade quando compartilham de características visuais básicas. Assim, contribui para que as relações visuais fiquem mais evidentes. É o caso das variáveis visuais de forma: tamanho, aparência, cor, direção, valor, velocidade e forma. Também pode acontecer na textura e na sensação de massa dos elementos.</a:t>
            </a:r>
            <a:endParaRPr lang="pt-B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buNone/>
            </a:pPr>
            <a:r>
              <a:rPr lang="pt-BR" altLang="pt-BR" sz="2800" b="1" dirty="0" smtClean="0">
                <a:solidFill>
                  <a:srgbClr val="002060"/>
                </a:solidFill>
                <a:latin typeface="Arial" charset="0"/>
                <a:cs typeface="Arial" charset="0"/>
              </a:rPr>
              <a:t>Ambiente de informação não planejado:</a:t>
            </a:r>
          </a:p>
          <a:p>
            <a:pPr algn="just">
              <a:buNone/>
            </a:pPr>
            <a:endParaRPr lang="pt-BR" altLang="pt-BR" sz="2800" dirty="0" smtClean="0">
              <a:solidFill>
                <a:srgbClr val="002060"/>
              </a:solidFill>
              <a:latin typeface="Arial" charset="0"/>
              <a:cs typeface="Arial" charset="0"/>
            </a:endParaRPr>
          </a:p>
          <a:p>
            <a:pPr algn="just">
              <a:buNone/>
            </a:pPr>
            <a:endParaRPr lang="pt-BR" altLang="pt-BR" sz="2800" dirty="0" smtClean="0">
              <a:solidFill>
                <a:srgbClr val="002060"/>
              </a:solidFill>
              <a:latin typeface="Arial" charset="0"/>
              <a:cs typeface="Arial" charset="0"/>
            </a:endParaRPr>
          </a:p>
          <a:p>
            <a:pPr algn="just">
              <a:buNone/>
            </a:pPr>
            <a:endParaRPr lang="pt-BR" altLang="pt-BR" sz="2800" dirty="0" smtClean="0">
              <a:solidFill>
                <a:srgbClr val="002060"/>
              </a:solidFill>
              <a:latin typeface="Arial" charset="0"/>
              <a:cs typeface="Arial" charset="0"/>
            </a:endParaRPr>
          </a:p>
          <a:p>
            <a:pPr algn="just"/>
            <a:r>
              <a:rPr lang="pt-BR" altLang="pt-BR" sz="2800" dirty="0" smtClean="0">
                <a:solidFill>
                  <a:srgbClr val="002060"/>
                </a:solidFill>
                <a:latin typeface="Arial" charset="0"/>
                <a:cs typeface="Arial" charset="0"/>
              </a:rPr>
              <a:t>Os tipos de usuários não são determinados</a:t>
            </a:r>
          </a:p>
          <a:p>
            <a:pPr algn="just"/>
            <a:r>
              <a:rPr lang="pt-BR" altLang="pt-BR" sz="2800" dirty="0" smtClean="0">
                <a:solidFill>
                  <a:srgbClr val="002060"/>
                </a:solidFill>
                <a:latin typeface="Arial" charset="0"/>
                <a:cs typeface="Arial" charset="0"/>
              </a:rPr>
              <a:t>Os usuários têm dificuldades para encontrar a informação </a:t>
            </a:r>
          </a:p>
          <a:p>
            <a:pPr algn="just">
              <a:buNone/>
            </a:pPr>
            <a:endParaRPr lang="pt-BR" altLang="pt-BR" sz="2800" dirty="0" smtClean="0">
              <a:solidFill>
                <a:srgbClr val="002060"/>
              </a:solidFill>
              <a:latin typeface="Arial" charset="0"/>
              <a:cs typeface="Arial" charset="0"/>
            </a:endParaRPr>
          </a:p>
          <a:p>
            <a:pPr algn="just">
              <a:buNone/>
            </a:pPr>
            <a:endParaRPr lang="pt-BR" altLang="pt-BR" sz="2800" dirty="0" smtClean="0">
              <a:solidFill>
                <a:srgbClr val="002060"/>
              </a:solidFill>
              <a:latin typeface="Arial" charset="0"/>
              <a:cs typeface="Arial" charset="0"/>
            </a:endParaRPr>
          </a:p>
          <a:p>
            <a:pPr algn="just">
              <a:buNone/>
            </a:pPr>
            <a:endParaRPr lang="pt-BR" altLang="pt-BR" sz="2800" dirty="0" smtClean="0">
              <a:solidFill>
                <a:srgbClr val="002060"/>
              </a:solidFill>
              <a:latin typeface="Arial" charset="0"/>
              <a:cs typeface="Arial" charset="0"/>
            </a:endParaRPr>
          </a:p>
          <a:p>
            <a:pPr algn="just">
              <a:buNone/>
            </a:pPr>
            <a:r>
              <a:rPr lang="pt-BR" altLang="pt-BR" sz="2800" b="1" dirty="0" smtClean="0">
                <a:solidFill>
                  <a:srgbClr val="002060"/>
                </a:solidFill>
                <a:latin typeface="Arial" charset="0"/>
                <a:cs typeface="Arial" charset="0"/>
              </a:rPr>
              <a:t>Ambiente de informação planejado:</a:t>
            </a:r>
          </a:p>
          <a:p>
            <a:pPr algn="just"/>
            <a:endParaRPr lang="pt-BR" altLang="pt-BR" sz="2800" dirty="0" smtClean="0">
              <a:solidFill>
                <a:srgbClr val="002060"/>
              </a:solidFill>
              <a:latin typeface="Arial" charset="0"/>
              <a:cs typeface="Arial" charset="0"/>
            </a:endParaRPr>
          </a:p>
          <a:p>
            <a:pPr algn="just"/>
            <a:r>
              <a:rPr lang="pt-BR" altLang="pt-BR" sz="2800" dirty="0" smtClean="0">
                <a:solidFill>
                  <a:srgbClr val="002060"/>
                </a:solidFill>
                <a:latin typeface="Arial" charset="0"/>
                <a:cs typeface="Arial" charset="0"/>
              </a:rPr>
              <a:t>Os usuários são classificados por tipos</a:t>
            </a:r>
          </a:p>
          <a:p>
            <a:pPr algn="just"/>
            <a:r>
              <a:rPr lang="pt-BR" altLang="pt-BR" sz="2800" dirty="0" smtClean="0">
                <a:solidFill>
                  <a:srgbClr val="002060"/>
                </a:solidFill>
                <a:latin typeface="Arial" charset="0"/>
                <a:cs typeface="Arial" charset="0"/>
              </a:rPr>
              <a:t>Cada tipo acessa a informação certa no momento certo</a:t>
            </a:r>
            <a:endParaRPr lang="pt-BR" altLang="pt-BR" sz="2800" dirty="0">
              <a:solidFill>
                <a:srgbClr val="002060"/>
              </a:solidFill>
              <a:latin typeface="Arial" charset="0"/>
              <a:cs typeface="Arial" charset="0"/>
            </a:endParaRP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Arquitetura da Informação</a:t>
            </a:r>
            <a:endParaRPr lang="pt-BR" dirty="0"/>
          </a:p>
        </p:txBody>
      </p:sp>
      <p:pic>
        <p:nvPicPr>
          <p:cNvPr id="5" name="Picture 2" descr="https://encrypted-tbn3.gstatic.com/images?q=tbn:ANd9GcQTxPjuaQE5JiF1qCQ_Xc9rvr-QEFwX6Ul5LkpQ00BJp0XEyyNHz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16216" y="1196752"/>
            <a:ext cx="2419350" cy="178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https://encrypted-tbn2.gstatic.com/images?q=tbn:ANd9GcTUyEJZgwoWgKOzTzlcyUDs5-cnm1SFckk5-dxk5VK9n3OqVULwKA"/>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51600" y="3384550"/>
            <a:ext cx="2419350" cy="189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Tamanho e Escala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pic>
        <p:nvPicPr>
          <p:cNvPr id="38914" name="Picture 2"/>
          <p:cNvPicPr>
            <a:picLocks noGrp="1" noChangeAspect="1" noChangeArrowheads="1"/>
          </p:cNvPicPr>
          <p:nvPr>
            <p:ph idx="1"/>
          </p:nvPr>
        </p:nvPicPr>
        <p:blipFill>
          <a:blip r:embed="rId2" cstate="print"/>
          <a:srcRect l="7262" t="21288" r="20724" b="30916"/>
          <a:stretch>
            <a:fillRect/>
          </a:stretch>
        </p:blipFill>
        <p:spPr bwMode="auto">
          <a:xfrm>
            <a:off x="1043607" y="1556792"/>
            <a:ext cx="7908021" cy="2952328"/>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Tamanho e Escala</a:t>
            </a:r>
            <a:endParaRPr lang="pt-BR" dirty="0"/>
          </a:p>
        </p:txBody>
      </p:sp>
      <p:sp>
        <p:nvSpPr>
          <p:cNvPr id="4" name="Espaço Reservado para Rodapé 3"/>
          <p:cNvSpPr>
            <a:spLocks noGrp="1"/>
          </p:cNvSpPr>
          <p:nvPr>
            <p:ph type="ftr" sz="quarter" idx="11"/>
          </p:nvPr>
        </p:nvSpPr>
        <p:spPr/>
        <p:txBody>
          <a:bodyPr/>
          <a:lstStyle/>
          <a:p>
            <a:r>
              <a:rPr lang="pt-BR" smtClean="0"/>
              <a:t>Prof. Esp. Gabriel França</a:t>
            </a:r>
            <a:endParaRPr lang="pt-BR"/>
          </a:p>
        </p:txBody>
      </p:sp>
      <p:sp>
        <p:nvSpPr>
          <p:cNvPr id="5" name="Espaço Reservado para Conteúdo 4"/>
          <p:cNvSpPr>
            <a:spLocks noGrp="1"/>
          </p:cNvSpPr>
          <p:nvPr>
            <p:ph idx="1"/>
          </p:nvPr>
        </p:nvSpPr>
        <p:spPr/>
        <p:txBody>
          <a:bodyPr>
            <a:normAutofit fontScale="92500" lnSpcReduction="20000"/>
          </a:bodyPr>
          <a:lstStyle/>
          <a:p>
            <a:r>
              <a:rPr lang="pt-BR" dirty="0" smtClean="0"/>
              <a:t>Tamanho e escalas afetam a percepção das características físicas dos objetos, criando efeitos óticos e ilusões no observador (localização no espaço). Em nossa percepção, resultado de uma sensação global, as partes são inseparáveis do todo. Como os círculos do primeiro conjunto têm áreas menores que as do círculo central (no outro conjunto, a situação é inversa), acabam por promover a ilusão de que os círculos centrais têm áreas inversamente proporcionais à dos círculos circundantes, gerando a denominada ilusão de </a:t>
            </a:r>
            <a:r>
              <a:rPr lang="pt-BR" dirty="0" err="1" smtClean="0"/>
              <a:t>Luckiesh</a:t>
            </a:r>
            <a:r>
              <a:rPr lang="pt-BR" dirty="0" smtClean="0"/>
              <a:t>. No segundo quadro, temos duas imagens no mesmo plano, mas a menor parece estar num plano mais distante.</a:t>
            </a:r>
            <a:endParaRPr lang="pt-B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Simples</a:t>
            </a:r>
          </a:p>
          <a:p>
            <a:r>
              <a:rPr lang="pt-BR" dirty="0" smtClean="0"/>
              <a:t>“O branco é bom”</a:t>
            </a:r>
          </a:p>
          <a:p>
            <a:r>
              <a:rPr lang="pt-BR" dirty="0" smtClean="0"/>
              <a:t>Não encher a tela</a:t>
            </a:r>
          </a:p>
          <a:p>
            <a:r>
              <a:rPr lang="pt-BR" dirty="0" smtClean="0"/>
              <a:t>Atenção no texto</a:t>
            </a:r>
          </a:p>
          <a:p>
            <a:r>
              <a:rPr lang="pt-BR" dirty="0" smtClean="0"/>
              <a:t>Adobe </a:t>
            </a:r>
            <a:r>
              <a:rPr lang="pt-BR" dirty="0" err="1" smtClean="0"/>
              <a:t>Color</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Cores</a:t>
            </a:r>
            <a:endParaRPr lang="pt-B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Ferramentas</a:t>
            </a:r>
            <a:endParaRPr lang="pt-BR" dirty="0"/>
          </a:p>
        </p:txBody>
      </p:sp>
      <p:sp>
        <p:nvSpPr>
          <p:cNvPr id="3" name="Espaço Reservado para Texto 2"/>
          <p:cNvSpPr>
            <a:spLocks noGrp="1"/>
          </p:cNvSpPr>
          <p:nvPr>
            <p:ph type="body" idx="1"/>
          </p:nvPr>
        </p:nvSpPr>
        <p:spPr/>
        <p:txBody>
          <a:bodyPr/>
          <a:lstStyle/>
          <a:p>
            <a:r>
              <a:rPr lang="pt-BR" dirty="0" smtClean="0"/>
              <a:t>Do Arquiteto da Informação</a:t>
            </a:r>
            <a:endParaRPr lang="pt-BR" dirty="0"/>
          </a:p>
        </p:txBody>
      </p:sp>
      <p:sp>
        <p:nvSpPr>
          <p:cNvPr id="4" name="Espaço Reservado para Rodapé 3"/>
          <p:cNvSpPr>
            <a:spLocks noGrp="1"/>
          </p:cNvSpPr>
          <p:nvPr>
            <p:ph type="ftr" sz="quarter" idx="11"/>
          </p:nvPr>
        </p:nvSpPr>
        <p:spPr/>
        <p:txBody>
          <a:bodyPr/>
          <a:lstStyle/>
          <a:p>
            <a:r>
              <a:rPr lang="pt-BR" smtClean="0"/>
              <a:t>Prof. Gabriel França</a:t>
            </a:r>
            <a:endParaRPr lang="pt-B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smtClean="0"/>
              <a:t>Um </a:t>
            </a:r>
            <a:r>
              <a:rPr lang="pt-BR" dirty="0" err="1" smtClean="0"/>
              <a:t>wireframe</a:t>
            </a:r>
            <a:r>
              <a:rPr lang="pt-BR" dirty="0" smtClean="0"/>
              <a:t> é um guia visual básico usado em design de interface para sugerir a estrutura de um sítio web e relacionamentos entre suas páginas. Um </a:t>
            </a:r>
            <a:r>
              <a:rPr lang="pt-BR" dirty="0" err="1" smtClean="0"/>
              <a:t>wireframe</a:t>
            </a:r>
            <a:r>
              <a:rPr lang="pt-BR" dirty="0" smtClean="0"/>
              <a:t> web é uma ilustração semelhante do layout de elementos fundamentais na interface. Normalmente, </a:t>
            </a:r>
            <a:r>
              <a:rPr lang="pt-BR" dirty="0" err="1" smtClean="0"/>
              <a:t>wireframes</a:t>
            </a:r>
            <a:r>
              <a:rPr lang="pt-BR" dirty="0" smtClean="0"/>
              <a:t> são concluídos antes que qualquer trabalho artístico seja desenvolvido.</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err="1" smtClean="0"/>
              <a:t>Wireframe</a:t>
            </a:r>
            <a:endParaRPr lang="pt-B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images.png"/>
          <p:cNvPicPr>
            <a:picLocks noGrp="1" noChangeAspect="1"/>
          </p:cNvPicPr>
          <p:nvPr>
            <p:ph sz="half" idx="1"/>
          </p:nvPr>
        </p:nvPicPr>
        <p:blipFill>
          <a:blip r:embed="rId2" cstate="print"/>
          <a:stretch>
            <a:fillRect/>
          </a:stretch>
        </p:blipFill>
        <p:spPr>
          <a:xfrm>
            <a:off x="1043608" y="1844824"/>
            <a:ext cx="2568078" cy="3472893"/>
          </a:xfrm>
        </p:spPr>
      </p:pic>
      <p:pic>
        <p:nvPicPr>
          <p:cNvPr id="7" name="Espaço Reservado para Conteúdo 6" descr="images (1).png"/>
          <p:cNvPicPr>
            <a:picLocks noGrp="1" noChangeAspect="1"/>
          </p:cNvPicPr>
          <p:nvPr>
            <p:ph sz="half" idx="2"/>
          </p:nvPr>
        </p:nvPicPr>
        <p:blipFill>
          <a:blip r:embed="rId3" cstate="print"/>
          <a:stretch>
            <a:fillRect/>
          </a:stretch>
        </p:blipFill>
        <p:spPr>
          <a:xfrm>
            <a:off x="4481694" y="1829130"/>
            <a:ext cx="3978738" cy="3544086"/>
          </a:xfrm>
        </p:spPr>
      </p:pic>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err="1" smtClean="0"/>
              <a:t>Wireframe</a:t>
            </a:r>
            <a:endParaRPr lang="pt-B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smtClean="0"/>
              <a:t>Microsoft Visio: ferramenta de diagramação que consiste na criação de Sites de mapas na fase de planejamento; </a:t>
            </a:r>
          </a:p>
          <a:p>
            <a:r>
              <a:rPr lang="pt-BR" dirty="0" err="1" smtClean="0"/>
              <a:t>OmniGraffle</a:t>
            </a:r>
            <a:r>
              <a:rPr lang="pt-BR" dirty="0" smtClean="0"/>
              <a:t>: Ferramenta que cria fluxogramas, organogramas, diagramas de redes, projetos, layouts etc. que possam ser representados por símbolos e linhas de diagramação; </a:t>
            </a: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a:t>
            </a:r>
            <a:endParaRPr lang="pt-B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err="1" smtClean="0"/>
              <a:t>PowerMapper</a:t>
            </a:r>
            <a:r>
              <a:rPr lang="pt-BR" dirty="0" smtClean="0"/>
              <a:t>: ferramenta adequada para mapear sites online ou </a:t>
            </a:r>
            <a:r>
              <a:rPr lang="pt-BR" dirty="0" err="1" smtClean="0"/>
              <a:t>offline</a:t>
            </a:r>
            <a:r>
              <a:rPr lang="pt-BR" dirty="0" smtClean="0"/>
              <a:t> com vários estilos de mapeamento disponíveis; </a:t>
            </a:r>
          </a:p>
          <a:p>
            <a:r>
              <a:rPr lang="pt-BR" dirty="0" err="1" smtClean="0"/>
              <a:t>SmartDraw</a:t>
            </a:r>
            <a:r>
              <a:rPr lang="pt-BR" dirty="0" smtClean="0"/>
              <a:t>: ferramenta de criação de mapas de sites com vários modelos disponíveis ou com opção de criação de um modelo próprio;</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a:t>
            </a:r>
            <a:endParaRPr lang="pt-B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err="1" smtClean="0"/>
              <a:t>Axure</a:t>
            </a:r>
            <a:r>
              <a:rPr lang="pt-BR" dirty="0" smtClean="0"/>
              <a:t>: ferramenta de prototipagem de interfaces que permite total interação do usuário. Nela são criados </a:t>
            </a:r>
            <a:r>
              <a:rPr lang="pt-BR" dirty="0" err="1" smtClean="0"/>
              <a:t>wireframes</a:t>
            </a:r>
            <a:r>
              <a:rPr lang="pt-BR" dirty="0" smtClean="0"/>
              <a:t> e se consegue por em prática a experiência que o usuário terá com o produto, antes mesmo da concepção de layout ou desenvolvimento, minimizando riscos e custos; </a:t>
            </a:r>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a:t>
            </a:r>
            <a:endParaRPr lang="pt-B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err="1" smtClean="0"/>
              <a:t>Optimal</a:t>
            </a:r>
            <a:r>
              <a:rPr lang="pt-BR" dirty="0" smtClean="0"/>
              <a:t> </a:t>
            </a:r>
            <a:r>
              <a:rPr lang="pt-BR" dirty="0" err="1" smtClean="0"/>
              <a:t>Sort</a:t>
            </a:r>
            <a:r>
              <a:rPr lang="pt-BR" dirty="0" smtClean="0"/>
              <a:t>: ferramenta profissional de apoio a avaliações com usuários realizadas por meio da técnica de classificação/organização de cartões. Realiza efetivamente o </a:t>
            </a:r>
            <a:r>
              <a:rPr lang="pt-BR" dirty="0" err="1" smtClean="0"/>
              <a:t>card</a:t>
            </a:r>
            <a:r>
              <a:rPr lang="pt-BR" dirty="0" smtClean="0"/>
              <a:t> </a:t>
            </a:r>
            <a:r>
              <a:rPr lang="pt-BR" dirty="0" err="1" smtClean="0"/>
              <a:t>sorting</a:t>
            </a:r>
            <a:r>
              <a:rPr lang="pt-BR" dirty="0" smtClean="0"/>
              <a:t> (fechado ou aberto) online; </a:t>
            </a:r>
            <a:endParaRPr lang="pt-BR" dirty="0"/>
          </a:p>
        </p:txBody>
      </p:sp>
      <p:sp>
        <p:nvSpPr>
          <p:cNvPr id="3" name="Espaço Reservado para Rodapé 2"/>
          <p:cNvSpPr>
            <a:spLocks noGrp="1"/>
          </p:cNvSpPr>
          <p:nvPr>
            <p:ph type="ftr" sz="quarter" idx="11"/>
          </p:nvPr>
        </p:nvSpPr>
        <p:spPr/>
        <p:txBody>
          <a:bodyPr/>
          <a:lstStyle/>
          <a:p>
            <a:r>
              <a:rPr lang="pt-BR" smtClean="0"/>
              <a:t>Prof. Gabriel França</a:t>
            </a:r>
            <a:endParaRPr lang="pt-BR"/>
          </a:p>
        </p:txBody>
      </p:sp>
      <p:sp>
        <p:nvSpPr>
          <p:cNvPr id="4" name="Título 3"/>
          <p:cNvSpPr>
            <a:spLocks noGrp="1"/>
          </p:cNvSpPr>
          <p:nvPr>
            <p:ph type="title"/>
          </p:nvPr>
        </p:nvSpPr>
        <p:spPr/>
        <p:txBody>
          <a:bodyPr/>
          <a:lstStyle/>
          <a:p>
            <a:r>
              <a:rPr lang="pt-BR" dirty="0" smtClean="0"/>
              <a:t>Ferramentas</a:t>
            </a:r>
            <a:endParaRPr lang="pt-B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TotalTime>
  <Words>3815</Words>
  <Application>Microsoft Office PowerPoint</Application>
  <PresentationFormat>Apresentação na tela (4:3)</PresentationFormat>
  <Paragraphs>421</Paragraphs>
  <Slides>109</Slides>
  <Notes>0</Notes>
  <HiddenSlides>0</HiddenSlides>
  <MMClips>0</MMClips>
  <ScaleCrop>false</ScaleCrop>
  <HeadingPairs>
    <vt:vector size="4" baseType="variant">
      <vt:variant>
        <vt:lpstr>Tema</vt:lpstr>
      </vt:variant>
      <vt:variant>
        <vt:i4>1</vt:i4>
      </vt:variant>
      <vt:variant>
        <vt:lpstr>Títulos de slides</vt:lpstr>
      </vt:variant>
      <vt:variant>
        <vt:i4>109</vt:i4>
      </vt:variant>
    </vt:vector>
  </HeadingPairs>
  <TitlesOfParts>
    <vt:vector size="110" baseType="lpstr">
      <vt:lpstr>Concurso</vt:lpstr>
      <vt:lpstr>Arquitetura da Informação</vt:lpstr>
      <vt:lpstr>ARQUITETURA DA INFORMAÇÃO</vt:lpstr>
      <vt:lpstr>ARQUITETURA DA INFORMAÇÃO</vt:lpstr>
      <vt:lpstr>ARQUITETURA DA INFORMAÇÃO</vt:lpstr>
      <vt:lpstr>Arquitetura da Informação</vt:lpstr>
      <vt:lpstr>FUNÇÕES DO ARQUITETO DA INFORMAÇÃO:</vt:lpstr>
      <vt:lpstr>Arquitetura da Informação</vt:lpstr>
      <vt:lpstr>ARQUITETURA DA INFORMAÇÃO DE WEBSITES:</vt:lpstr>
      <vt:lpstr>Arquitetura da Informação</vt:lpstr>
      <vt:lpstr>Arquitetura da Informação</vt:lpstr>
      <vt:lpstr>Arquitetura da Informação</vt:lpstr>
      <vt:lpstr>Continuação</vt:lpstr>
      <vt:lpstr>Interface</vt:lpstr>
      <vt:lpstr>Interface - Tipos</vt:lpstr>
      <vt:lpstr>Interface - Tipos</vt:lpstr>
      <vt:lpstr>Interface - Tipos</vt:lpstr>
      <vt:lpstr>Interface - Tipos</vt:lpstr>
      <vt:lpstr>Criando Interfaces</vt:lpstr>
      <vt:lpstr>Projeto de Website</vt:lpstr>
      <vt:lpstr>Projeto de Website</vt:lpstr>
      <vt:lpstr>COMPONENTES DA ARQUITETURA DA INFORMAÇÃO</vt:lpstr>
      <vt:lpstr>Sistema de Organização</vt:lpstr>
      <vt:lpstr>Sistema de Organização</vt:lpstr>
      <vt:lpstr>Sistemas de Organização - Exata</vt:lpstr>
      <vt:lpstr>Sistemas de Organização</vt:lpstr>
      <vt:lpstr>Sistemas de Organização - Ambígua</vt:lpstr>
      <vt:lpstr>Sistema de Rotulação</vt:lpstr>
      <vt:lpstr>Sistema de Rotulação</vt:lpstr>
      <vt:lpstr>Sistema de Rotulação</vt:lpstr>
      <vt:lpstr>Sistema de Navegação</vt:lpstr>
      <vt:lpstr>Sistema de Navegação</vt:lpstr>
      <vt:lpstr>Sistema de Navegação</vt:lpstr>
      <vt:lpstr>Sistema de Navegação</vt:lpstr>
      <vt:lpstr>Sistema de Busca</vt:lpstr>
      <vt:lpstr>Sistema de Busca</vt:lpstr>
      <vt:lpstr>Sistema de Busca</vt:lpstr>
      <vt:lpstr>Sistema de Busca</vt:lpstr>
      <vt:lpstr>Sistema de Busca – considere:</vt:lpstr>
      <vt:lpstr>Personas</vt:lpstr>
      <vt:lpstr>Na psicologia</vt:lpstr>
      <vt:lpstr>“Máscara”</vt:lpstr>
      <vt:lpstr>Segundo Jung</vt:lpstr>
      <vt:lpstr>Slide 43</vt:lpstr>
      <vt:lpstr>Slide 44</vt:lpstr>
      <vt:lpstr>Slide 45</vt:lpstr>
      <vt:lpstr>Slide 46</vt:lpstr>
      <vt:lpstr>Slide 47</vt:lpstr>
      <vt:lpstr>Slide 48</vt:lpstr>
      <vt:lpstr>Slide 49</vt:lpstr>
      <vt:lpstr>Slide 50</vt:lpstr>
      <vt:lpstr>Slide 51</vt:lpstr>
      <vt:lpstr>Exemplo João</vt:lpstr>
      <vt:lpstr>João</vt:lpstr>
      <vt:lpstr>Exemplo João</vt:lpstr>
      <vt:lpstr>Exemplo João...</vt:lpstr>
      <vt:lpstr>Exemplo João...</vt:lpstr>
      <vt:lpstr>Exemplo João...</vt:lpstr>
      <vt:lpstr>Slide 58</vt:lpstr>
      <vt:lpstr>Benefícios de usar Personas</vt:lpstr>
      <vt:lpstr>Perfil João</vt:lpstr>
      <vt:lpstr>Slide 61</vt:lpstr>
      <vt:lpstr>Design</vt:lpstr>
      <vt:lpstr>Slide 63</vt:lpstr>
      <vt:lpstr>Slide 64</vt:lpstr>
      <vt:lpstr>Slide 65</vt:lpstr>
      <vt:lpstr>Slide 66</vt:lpstr>
      <vt:lpstr>Slide 67</vt:lpstr>
      <vt:lpstr>Slide 68</vt:lpstr>
      <vt:lpstr>Slide 69</vt:lpstr>
      <vt:lpstr>Slide 70</vt:lpstr>
      <vt:lpstr>Alinhamento</vt:lpstr>
      <vt:lpstr>Alinhamento</vt:lpstr>
      <vt:lpstr>Balanço</vt:lpstr>
      <vt:lpstr>Concentração</vt:lpstr>
      <vt:lpstr>Continuidade</vt:lpstr>
      <vt:lpstr>Continuidade</vt:lpstr>
      <vt:lpstr>Contraste</vt:lpstr>
      <vt:lpstr>Direção</vt:lpstr>
      <vt:lpstr>Direção  Fechamento</vt:lpstr>
      <vt:lpstr>Figura-Fundo</vt:lpstr>
      <vt:lpstr>Gradação e radiação</vt:lpstr>
      <vt:lpstr>Harmonia</vt:lpstr>
      <vt:lpstr>Movimento, tempo e velocidade</vt:lpstr>
      <vt:lpstr>Proximidade</vt:lpstr>
      <vt:lpstr>Proximidade</vt:lpstr>
      <vt:lpstr>Simetria e Assimetria</vt:lpstr>
      <vt:lpstr>Simetria e Assimetria</vt:lpstr>
      <vt:lpstr>Similaridade ou Semelhança</vt:lpstr>
      <vt:lpstr>Similaridade ou Semelhança</vt:lpstr>
      <vt:lpstr>Tamanho e Escala</vt:lpstr>
      <vt:lpstr>Tamanho e Escala</vt:lpstr>
      <vt:lpstr>Cores</vt:lpstr>
      <vt:lpstr>Ferramentas</vt:lpstr>
      <vt:lpstr>Wireframe</vt:lpstr>
      <vt:lpstr>Wireframe</vt:lpstr>
      <vt:lpstr>Ferramentas</vt:lpstr>
      <vt:lpstr>Ferramentas</vt:lpstr>
      <vt:lpstr>Ferramentas</vt:lpstr>
      <vt:lpstr>Ferramentas</vt:lpstr>
      <vt:lpstr>Ferramentas</vt:lpstr>
      <vt:lpstr>Ferramentas para Prototipagem</vt:lpstr>
      <vt:lpstr>Ferramentas para Prototipagem</vt:lpstr>
      <vt:lpstr>Ferramentas para Prototipagem</vt:lpstr>
      <vt:lpstr>Ferramentas para Prototipagem</vt:lpstr>
      <vt:lpstr>Ferramentas para Prototipagem</vt:lpstr>
      <vt:lpstr>Vamos prototipar!</vt:lpstr>
      <vt:lpstr>Atividade</vt:lpstr>
      <vt:lpstr>Atividade 1</vt:lpstr>
      <vt:lpstr>Atividade 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Arquitetura da Informação</dc:title>
  <dc:creator>WINDOWS</dc:creator>
  <cp:lastModifiedBy>WINDOWS</cp:lastModifiedBy>
  <cp:revision>18</cp:revision>
  <dcterms:created xsi:type="dcterms:W3CDTF">2025-06-17T00:36:49Z</dcterms:created>
  <dcterms:modified xsi:type="dcterms:W3CDTF">2025-06-17T15:51:23Z</dcterms:modified>
</cp:coreProperties>
</file>